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79" r:id="rId3"/>
    <p:sldId id="277" r:id="rId4"/>
    <p:sldId id="280" r:id="rId5"/>
    <p:sldId id="285" r:id="rId6"/>
    <p:sldId id="360" r:id="rId7"/>
    <p:sldId id="361" r:id="rId8"/>
    <p:sldId id="363" r:id="rId9"/>
    <p:sldId id="364" r:id="rId10"/>
    <p:sldId id="412" r:id="rId11"/>
    <p:sldId id="413" r:id="rId12"/>
    <p:sldId id="366" r:id="rId13"/>
    <p:sldId id="367" r:id="rId14"/>
    <p:sldId id="368" r:id="rId15"/>
    <p:sldId id="369" r:id="rId16"/>
    <p:sldId id="370" r:id="rId17"/>
    <p:sldId id="372" r:id="rId18"/>
    <p:sldId id="373" r:id="rId19"/>
    <p:sldId id="374" r:id="rId20"/>
    <p:sldId id="375" r:id="rId21"/>
    <p:sldId id="376" r:id="rId22"/>
    <p:sldId id="365" r:id="rId23"/>
    <p:sldId id="377" r:id="rId24"/>
    <p:sldId id="378" r:id="rId25"/>
    <p:sldId id="379" r:id="rId26"/>
    <p:sldId id="384" r:id="rId27"/>
    <p:sldId id="380" r:id="rId28"/>
    <p:sldId id="381" r:id="rId29"/>
    <p:sldId id="398" r:id="rId30"/>
    <p:sldId id="399" r:id="rId31"/>
    <p:sldId id="414" r:id="rId32"/>
    <p:sldId id="400" r:id="rId33"/>
    <p:sldId id="382" r:id="rId34"/>
    <p:sldId id="401" r:id="rId35"/>
    <p:sldId id="385" r:id="rId36"/>
    <p:sldId id="386" r:id="rId37"/>
    <p:sldId id="387" r:id="rId38"/>
    <p:sldId id="388" r:id="rId39"/>
    <p:sldId id="389" r:id="rId40"/>
    <p:sldId id="390" r:id="rId41"/>
    <p:sldId id="415" r:id="rId42"/>
    <p:sldId id="416" r:id="rId43"/>
    <p:sldId id="391" r:id="rId44"/>
    <p:sldId id="417" r:id="rId45"/>
    <p:sldId id="393" r:id="rId46"/>
    <p:sldId id="392" r:id="rId47"/>
    <p:sldId id="395" r:id="rId48"/>
    <p:sldId id="394" r:id="rId49"/>
    <p:sldId id="396" r:id="rId50"/>
    <p:sldId id="397" r:id="rId51"/>
    <p:sldId id="402" r:id="rId52"/>
    <p:sldId id="403" r:id="rId53"/>
    <p:sldId id="404" r:id="rId54"/>
    <p:sldId id="405" r:id="rId55"/>
    <p:sldId id="411" r:id="rId56"/>
    <p:sldId id="410" r:id="rId57"/>
    <p:sldId id="408" r:id="rId58"/>
    <p:sldId id="407" r:id="rId59"/>
    <p:sldId id="30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8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" y="201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presProps" Target="presProps.xml"  /><Relationship Id="rId62" Type="http://schemas.openxmlformats.org/officeDocument/2006/relationships/viewProps" Target="viewProps.xml"  /><Relationship Id="rId63" Type="http://schemas.openxmlformats.org/officeDocument/2006/relationships/theme" Target="theme/theme1.xml"  /><Relationship Id="rId64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00265D08-4C01-40C7-920B-6BC5F585575B}" type="datetime1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9A73-D780-2A0A-2F2F-8CCCF1A18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D7D55C-8894-A2D5-3DE8-104098DF9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8E0877-71AD-377D-02BE-C6C4B81F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5F8E4-CA5C-C802-6547-479B209E8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16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0128-3602-0EC8-002B-68418CFFC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7ABCAE-58C1-BD94-66E9-96CC9CC4C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0B4A5-1134-597B-4980-1B1C106D9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733B3-2E28-E1FC-4682-EF599638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80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D3735-DC96-2A03-571D-5A418773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56E59-5363-7613-ADF8-4D98FEC36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609A30-0634-BD7F-4FC0-32DB29229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C4DB7-D613-9D0A-81C9-FD5359E25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D7EE5-F7B9-54B9-7D5C-0C59C7529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66D8F-7864-B615-F5D4-0FD86DA3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641416-750E-4659-F773-84D60A9F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6F54A-BC3F-27A9-9755-2E9F59503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28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0BB6-B0C0-8FDB-3E3F-AE5DF23B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823E8B-E989-4A76-FF04-7B1E73900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83DA77-CF77-3350-1657-07959AA79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72338-5FB6-E467-707B-4D912C5EB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77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E29B9-BFDD-9488-734C-AE902619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8066F5-B6B2-AE6C-CE32-F83FDD4F8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49D96F-B869-74D1-2706-ED45FD5AA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6D0DD-B2DC-DED0-B393-C5844273F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25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C6B3D-CCC6-FA5C-122B-09F430D3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8BDFCC-1256-B874-D916-C2443069E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56E76-0DEF-453D-2D58-2D0493787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612EE6-77DC-C0E9-D059-6B18D1934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3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24D2-6FC3-5458-ED2E-EF43BA69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D35B87-E7B6-11A6-E59B-D931350AD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7A36F-33D3-AA2A-AEEF-61C603B4B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6AA82-9C60-21E6-8434-8271648D1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496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1C04E-B382-82A2-0035-31C92E3A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B21EFC-41FA-D5A3-1D21-2C8D48A7E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DF1B0-FF9C-EC07-B8F2-422B7D102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8FF70-979E-3013-151B-F2C51ADFA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61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38E1-966E-26D2-D21B-4862FC63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817FC5-D8DA-C523-864C-FCE597FC7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E3DD4-E1B4-9E60-FACB-FBA8F71CC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60086E-B6F2-A427-8334-FEC8ED0FD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58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03FD-2D8C-D0C0-297C-765C8EE2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D906B-3E85-C461-F62D-3E39DCAB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8BBB26-CFEB-3272-D21D-422F1A4FA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91BC9-3075-C1BE-52A2-FB8F65F43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174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A3D0-5554-6A6A-484C-C4D5E0CA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9AE6E1-EFFE-69FA-6A87-1DBC25D2C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BA47D8-418A-EFC1-0CF1-D764A753C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B373F9-AE05-EAF2-843E-FDB649B0F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453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DFDF6-CB88-53E1-BFE6-D463E729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4E8932-2B73-1054-3485-04E5A9462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ED5532-A110-DE96-72C0-80B1D8EE1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A9E06-A841-6BF8-B5FF-588A4C617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52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1A2F2-984B-51E9-3F7F-FB477F6E9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1D5667-1271-53A2-5B19-AE333F9BA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078B05-BD31-210C-B208-78656EF51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3868B-928F-C163-0611-B57194344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372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059D-E137-A7D7-38E4-1F9F4D2E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36D26B-C1A9-A651-FCD7-09AD2CFF0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E5C718-8901-33C5-5942-19D9AACA4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21413-5CCF-0996-0D94-921078654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38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715B-5F83-F2EB-6C0D-A1DC0CE8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30AF48-3C23-E758-E6FD-103CCE338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F606B4-85D3-0C74-C994-B1E90C892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7CE2E-D7F3-F3BD-31F2-1E18835E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830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F024-73E6-8BEC-D46E-88C61E6A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D3FDA1-78BF-61C6-BA42-C8B5ED076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15E736-FD9A-F5AF-8E5C-D43B93DCF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E7D6-DB2D-1294-1FA2-3CA8FAB4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72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B323-791F-AFBB-1925-40498A32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FC46A5-48BE-83B9-C588-EFA061BAB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93A627-B5F2-77C6-A363-1A3477F37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034D9-CF20-9B45-7376-270DAEFB1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70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B6E8-A90E-A511-7BE0-3276AABA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7E937A-0D6C-5402-0406-C53793E30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CAFD66-53AF-AF7E-32A9-B35AFFDAC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D373D-7A33-7DBC-A429-4A6E28C44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60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92989-C88B-731F-A083-7438E3BD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3B4DA8-D6C7-541E-DD92-46BA17A75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2ACBF7-C835-42EA-C4C6-E42D3D2C5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C4A78-E8C9-E286-6F9D-2EBBEA1BC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26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2479-8776-5193-C61A-9937EB40C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A9CD9C-321F-FB3D-43AA-9A834F84D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85EA7A-18EF-A463-CA24-95542D9FB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1013A-5939-925E-5354-EBF32A6C1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306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EE0A0-432F-FFE9-CDD5-9DC73472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235FF7-6E37-864D-AD76-938732881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2B9E01-E687-12F8-FEA7-0214A267E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5224C1-AA68-C0CA-BE5A-3982B155B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684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8FC8F-4583-F9D2-C55C-FAB91988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3DA0D5-7E86-4D5E-AA46-9D4BD13DE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D04ABF-A278-4585-B5DB-61183EB52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4E479-5583-DFAC-C5DF-10AE06698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26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7B1D-78E6-F043-F9BF-9A8CB45F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6700EE-AD40-5158-BAA1-70E1958E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DF6D68-F8E7-EB8B-C6CC-FDDAB218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72899-A985-DC0C-7101-F87D03631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553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C707-D7D1-F984-6F63-3198805CC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C0366-AEF6-A4D0-81F6-B3BB77818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2EAAC1-4DDF-D7B6-4737-48B2500DB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0D916-F866-C464-6A66-4FA754446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491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DD0A-43ED-A7FD-51D9-630EB555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216A77-7B84-A2A6-126D-A4F648C13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EF687-588B-7BEA-CF17-0C2C2D957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5216A-4059-42D5-4476-BCBB016F8F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807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EB95-3252-6BC7-8ACB-006E2584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BE4E80-05AD-8328-412D-6100CC629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A4DDE-7975-8F63-A466-9055A0175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BD978-6BF5-23F0-A026-8A1CEE60C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316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0227-C022-4036-1B8F-09C9AAD5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3E80A1-4082-F281-0772-BFD859970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3B1F20-13E2-7CD9-7DC9-DCEB9437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DB0B6B-359F-472D-66A7-36ADDCEAC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473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844FA-012B-DA06-C271-633ED26A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F917F3-C051-CA3B-8CD1-6AAF97C7D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9FA8FA-0DDF-6D5C-ABB2-BA81F03A9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D4259-B78B-3F5C-3993-B8D3A69B3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673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0C3D-A395-5CBE-FACB-432EFDDDB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29EDBD-E614-2022-ABD5-7E38F640B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42992C-A436-4CE9-A643-554B2C864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8C7063-E740-3B80-2F80-F7D6DE85D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44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4645-1355-2A73-10EB-0C0735991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997F6-4390-E39C-A235-5D2A5218A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F4A64C-D443-4055-01DA-9A80ECD9E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E854D-B3A2-F713-33E4-1D11C8185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620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A1B1-8EC7-1544-572E-ACCA60E2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41B0A8-CCE5-143A-EEDE-4501F3F22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91B8B8-3B6E-4E94-71AD-16C45F987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AD54E-EFAD-144E-F40A-7C29982E9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82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47920-6E4E-4958-AF9A-F4779061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D26760-B1CE-1F38-3CF6-5B6FA1553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A98BF5-FFAF-A90A-702B-18B9B098A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E6A580-0BC9-AB06-41AF-DE61F6DB1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479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BD08-BDF0-5135-9FBD-12C93DEB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48EBF4-9278-3058-B5B5-D9D14A7A4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30720D-5FEA-FEAC-59C2-270CABD7E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BBA1C-9909-A424-FFC5-60B62372D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58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4B91-7E5C-8846-AFB1-4A3A8800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48419C-109E-7EFF-25EA-1546BDA0C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251C00-7DCF-BA72-CAD2-ECF9F837A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1B07F-4AF7-1348-95CC-FC6D99F26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5333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C964-4FDF-69DB-875E-87E78EEE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74F3D9-1D96-5691-1F3F-D2F862CCD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73083D-BB10-0D3D-9BCB-0E40F25CF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40459-41A9-DAF3-BAB2-81BE11D0F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3732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469B-5BB7-E21D-799B-9C4BACDC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9BAE10-DB0B-FA50-5E60-52A3DA1BD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872F9B-6A96-DC74-0CE9-FFC54710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513FC-1356-972D-CFAF-3AD93E5C0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686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306C0-35C4-B2BF-F6D3-4100BE03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0020AF-4539-875A-C98D-EF16E4646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0EC2A7-AFBC-23A1-6CCC-DCDCDA912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1B9870-9931-EA7D-8082-D9438CA4E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301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F7B7-2C14-A593-2306-896D32D7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9B1141-C97D-9AA4-5E5D-CE812B5FD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4196A-0849-C86F-D7E5-FE351D525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EE4EB-DC45-469E-5360-4B4B7B6CD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215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9D2B3-5997-5B08-7D29-A056ED93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AD5CE0-6369-830A-5A2D-2B5561936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9DAB27-E374-047D-4660-2F819B4BF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E20396-9403-7362-6B56-E71FA6EDA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37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A705-4A8B-A56B-CE96-6353F972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7BA2AD-5BC6-F68F-34F0-C21ED6D6D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7E8DA3-5202-4450-C0E4-744B9049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7E6BD-9A4E-F06C-CB1F-AE09AE877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01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22472-87A4-F398-56E2-5ED06B6C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002C01-3125-BA3B-C60F-A9596D27F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C59B8C-9A9D-F523-F6F5-D0C4DDF01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B160A3-F0B8-F46D-8615-CB189CE19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249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D53B6-2549-30F5-465B-31135E5C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84C56C-F287-E8A4-A6D4-487CCA577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AD4ECA-9519-BD1F-93EF-86CBD7303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9F5F23-4E99-FF2C-7026-D19E564AB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451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3DBE-BE4F-E765-D8E7-96615971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22BC95-081B-AA42-7AC4-E4D0E44B9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5A9E8F-AA35-7C72-6286-24CD22DE7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9704B-ED50-D0F7-2638-47C37F418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8615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68BD-A53F-A775-72BA-157F9B59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BD787-7801-BEA6-AC6D-2B8BA3ABA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44CE35-6561-F55A-B1AF-D96EBF435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B67FC-B36B-15F7-80BB-70C6BA21C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434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6A1F-3BA7-6B22-45B3-99517E8C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7FB6E-8D55-9B85-96D4-FB04073A9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1EC39A-67B9-EF97-CB90-AF4A31D0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26100C-6609-E5CD-588E-F682DAEBF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037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7FB5-D592-A417-D736-D8F9A39E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36EA8-491B-E83C-5F56-4DC1D2C0C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16088D-9200-FE5F-2F6D-C84016F11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AABF6-D507-E890-2F73-0811849B3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61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A980-DB39-0A36-1740-B2F312FD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B3DF74-C290-1910-757D-274AD72C1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20204-5032-DC55-8D01-7A799CE8F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402E7-4500-A4AD-D5CC-5343336B3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18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126A9-D627-6C7D-300C-162CA6F4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AF65A-9DDD-E2AF-BB9F-EA138F9C8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746243-6867-1972-A66E-45DBF31F6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A3BD0-8D1E-F3A7-73F9-863E21D57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140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808C-8AD4-DB1E-7E80-829E46DD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BF215C-7843-930A-58E8-4617A52E5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1E07CC-B416-6638-895A-CDFEE9F77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7DD99-5AB2-F5EE-E1DB-ADE9A917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3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2F88F-CC0B-F670-C84C-9F99A6B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990DC2-B34D-262B-B072-F8DBCDFA9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E5ED68-3FB8-1BF6-B641-13C9581E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270BF-0A0C-F996-8241-D138BB36C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61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08E9-3BC6-F569-903B-8A4864D1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4A4C7-0F0D-D23E-0E0F-09AB759C1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6DDDC9-8354-6079-6010-EAEFC169F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CB2D9-4497-22B6-617F-EF6A769CD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53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5797A-8A8E-FAE0-C074-602F718A7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0F986-59CC-A817-7DE5-CF8456B9A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08103-D300-B8F4-EF52-A7FC5163B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718B2-BC3A-995F-13C9-2E03ADA6C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80132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1.png"  /><Relationship Id="rId4" Type="http://schemas.openxmlformats.org/officeDocument/2006/relationships/image" Target="../media/image1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1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2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2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2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2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2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28.png"  /><Relationship Id="rId4" Type="http://schemas.openxmlformats.org/officeDocument/2006/relationships/image" Target="../media/image3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28.png"  /><Relationship Id="rId4" Type="http://schemas.openxmlformats.org/officeDocument/2006/relationships/image" Target="../media/image4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28.png"  /><Relationship Id="rId4" Type="http://schemas.openxmlformats.org/officeDocument/2006/relationships/image" Target="../media/image4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28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791054" y="1561896"/>
            <a:ext cx="10609892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음악 데이터 전 처리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MLP,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 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신호 처리 모델 실습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 </a:t>
            </a:r>
            <a:r>
              <a:rPr lang="en-US" altLang="ko-KR" b="1" dirty="0">
                <a:solidFill>
                  <a:schemeClr val="bg1"/>
                </a:solidFill>
              </a:rPr>
              <a:t>2020E7009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A5440-B2BF-2083-65B4-123BAC0FCA5C}"/>
              </a:ext>
            </a:extLst>
          </p:cNvPr>
          <p:cNvSpPr/>
          <p:nvPr/>
        </p:nvSpPr>
        <p:spPr>
          <a:xfrm>
            <a:off x="0" y="0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안녕하십니까 이번 기말고사 과제로 저는 음악을 장르에 맞춰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분류하는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신호처리 모델을 실습하였습니다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6E81E-0838-58A5-2FA2-B87EC6C8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245C49-A7E1-F662-2A6E-34F75BE8DC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Export</a:t>
            </a:r>
            <a:r>
              <a:rPr lang="ko-KR" altLang="en-US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Raw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623559-E3BF-8CAF-51A4-F29916A62CA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2BF188-BD69-3EB1-6E79-EE4ABDCCC8FD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07848C-EBD6-14F9-E18D-AB070ECCA534}"/>
              </a:ext>
            </a:extLst>
          </p:cNvPr>
          <p:cNvSpPr/>
          <p:nvPr/>
        </p:nvSpPr>
        <p:spPr>
          <a:xfrm>
            <a:off x="1455051" y="1461904"/>
            <a:ext cx="175522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503699-C13C-0127-FD8E-7D44B43C5A7A}"/>
              </a:ext>
            </a:extLst>
          </p:cNvPr>
          <p:cNvCxnSpPr>
            <a:cxnSpLocks/>
          </p:cNvCxnSpPr>
          <p:nvPr/>
        </p:nvCxnSpPr>
        <p:spPr>
          <a:xfrm>
            <a:off x="3586031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F04F52-995E-A512-B741-C49F1D7522EC}"/>
              </a:ext>
            </a:extLst>
          </p:cNvPr>
          <p:cNvSpPr/>
          <p:nvPr/>
        </p:nvSpPr>
        <p:spPr>
          <a:xfrm>
            <a:off x="3660499" y="1612203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pydub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FB7CCA-9C64-0677-1AFC-30F61C45D78F}"/>
              </a:ext>
            </a:extLst>
          </p:cNvPr>
          <p:cNvSpPr/>
          <p:nvPr/>
        </p:nvSpPr>
        <p:spPr>
          <a:xfrm>
            <a:off x="4865797" y="146190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array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F071BB-AA8A-134C-9F9F-90C7F3E06F9A}"/>
              </a:ext>
            </a:extLst>
          </p:cNvPr>
          <p:cNvCxnSpPr>
            <a:cxnSpLocks/>
          </p:cNvCxnSpPr>
          <p:nvPr/>
        </p:nvCxnSpPr>
        <p:spPr>
          <a:xfrm>
            <a:off x="7267877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E0CC24-1EA5-64E5-8C4A-413E1521BAA5}"/>
              </a:ext>
            </a:extLst>
          </p:cNvPr>
          <p:cNvSpPr/>
          <p:nvPr/>
        </p:nvSpPr>
        <p:spPr>
          <a:xfrm>
            <a:off x="7267877" y="1612203"/>
            <a:ext cx="829541" cy="340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numpy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E949FA-676F-F850-29FC-07F4BC7DF4F9}"/>
              </a:ext>
            </a:extLst>
          </p:cNvPr>
          <p:cNvSpPr/>
          <p:nvPr/>
        </p:nvSpPr>
        <p:spPr>
          <a:xfrm>
            <a:off x="8653333" y="1426410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Samples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28AF1-09D8-1AEF-C2FE-14A33CDC129A}"/>
              </a:ext>
            </a:extLst>
          </p:cNvPr>
          <p:cNvSpPr/>
          <p:nvPr/>
        </p:nvSpPr>
        <p:spPr>
          <a:xfrm>
            <a:off x="528589" y="5732457"/>
            <a:ext cx="11219293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Index: Hz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* sec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58933C-12FA-D2AB-4750-7368ABEC8158}"/>
              </a:ext>
            </a:extLst>
          </p:cNvPr>
          <p:cNvSpPr/>
          <p:nvPr/>
        </p:nvSpPr>
        <p:spPr>
          <a:xfrm>
            <a:off x="528590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E49D66-4022-B821-F2E1-07E4B5595DF5}"/>
              </a:ext>
            </a:extLst>
          </p:cNvPr>
          <p:cNvSpPr/>
          <p:nvPr/>
        </p:nvSpPr>
        <p:spPr>
          <a:xfrm>
            <a:off x="1096116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8E8053-1633-2EE2-30D8-0FEAAC021FB8}"/>
              </a:ext>
            </a:extLst>
          </p:cNvPr>
          <p:cNvSpPr/>
          <p:nvPr/>
        </p:nvSpPr>
        <p:spPr>
          <a:xfrm>
            <a:off x="1663642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693374-9224-75C7-4297-FD62C1A50F55}"/>
              </a:ext>
            </a:extLst>
          </p:cNvPr>
          <p:cNvSpPr/>
          <p:nvPr/>
        </p:nvSpPr>
        <p:spPr>
          <a:xfrm>
            <a:off x="2231168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47D23B-7743-2E5B-155F-8D11B607295E}"/>
              </a:ext>
            </a:extLst>
          </p:cNvPr>
          <p:cNvSpPr/>
          <p:nvPr/>
        </p:nvSpPr>
        <p:spPr>
          <a:xfrm>
            <a:off x="2798694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74295F-AE3C-156D-158D-FA9775DF2CF7}"/>
              </a:ext>
            </a:extLst>
          </p:cNvPr>
          <p:cNvSpPr/>
          <p:nvPr/>
        </p:nvSpPr>
        <p:spPr>
          <a:xfrm>
            <a:off x="3366220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04149D-81EC-DB70-A31B-8F40494107DC}"/>
              </a:ext>
            </a:extLst>
          </p:cNvPr>
          <p:cNvSpPr/>
          <p:nvPr/>
        </p:nvSpPr>
        <p:spPr>
          <a:xfrm>
            <a:off x="3933746" y="2765638"/>
            <a:ext cx="7814136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Amplitude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238699-E6BF-6756-3BFC-83A3AE6CFEF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그리고 각 인덱스에 지정된 데이터는 각 주파수별 신호의 세기가 저장되어 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02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A6995-E8FA-77F6-C2C4-28BDFCA7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4CA2BAB-A132-FD19-B0FC-10FC6EA9E03C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Export</a:t>
            </a:r>
            <a:r>
              <a:rPr lang="ko-KR" altLang="en-US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Raw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31574D-18C1-C1ED-7170-FD09C307BB6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85DB42-2E70-8C9E-14EB-DCB6CCBC505A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D30A38-8618-CDEC-B3C5-CD7230B5FAD1}"/>
              </a:ext>
            </a:extLst>
          </p:cNvPr>
          <p:cNvSpPr/>
          <p:nvPr/>
        </p:nvSpPr>
        <p:spPr>
          <a:xfrm>
            <a:off x="1455051" y="1461904"/>
            <a:ext cx="175522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5FF6EA-8286-F03D-9332-D6DF060C7C03}"/>
              </a:ext>
            </a:extLst>
          </p:cNvPr>
          <p:cNvCxnSpPr>
            <a:cxnSpLocks/>
          </p:cNvCxnSpPr>
          <p:nvPr/>
        </p:nvCxnSpPr>
        <p:spPr>
          <a:xfrm>
            <a:off x="3586031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B222A3-888E-8B14-D67D-4501D7453CF8}"/>
              </a:ext>
            </a:extLst>
          </p:cNvPr>
          <p:cNvSpPr/>
          <p:nvPr/>
        </p:nvSpPr>
        <p:spPr>
          <a:xfrm>
            <a:off x="3660499" y="1612203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pydub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21A0A-9E44-9AED-1985-C71C04852E64}"/>
              </a:ext>
            </a:extLst>
          </p:cNvPr>
          <p:cNvSpPr/>
          <p:nvPr/>
        </p:nvSpPr>
        <p:spPr>
          <a:xfrm>
            <a:off x="4865797" y="146190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array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0245EF6-204F-5E05-7DDC-87E12CAB4E06}"/>
              </a:ext>
            </a:extLst>
          </p:cNvPr>
          <p:cNvCxnSpPr>
            <a:cxnSpLocks/>
          </p:cNvCxnSpPr>
          <p:nvPr/>
        </p:nvCxnSpPr>
        <p:spPr>
          <a:xfrm>
            <a:off x="7267877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449522-10D6-E298-325F-49693641C801}"/>
              </a:ext>
            </a:extLst>
          </p:cNvPr>
          <p:cNvSpPr/>
          <p:nvPr/>
        </p:nvSpPr>
        <p:spPr>
          <a:xfrm>
            <a:off x="7267877" y="1612203"/>
            <a:ext cx="829541" cy="340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numpy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D153C2-3BC9-7676-BFD8-FFD82C284F40}"/>
              </a:ext>
            </a:extLst>
          </p:cNvPr>
          <p:cNvSpPr/>
          <p:nvPr/>
        </p:nvSpPr>
        <p:spPr>
          <a:xfrm>
            <a:off x="8653333" y="1426410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Samples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E10CB5-9808-2CC8-7F38-16A71364B5EA}"/>
              </a:ext>
            </a:extLst>
          </p:cNvPr>
          <p:cNvSpPr/>
          <p:nvPr/>
        </p:nvSpPr>
        <p:spPr>
          <a:xfrm>
            <a:off x="528589" y="5732457"/>
            <a:ext cx="11219293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Index: Hz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* sec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220C9A-2AC8-0406-EE18-0B61533C71A0}"/>
              </a:ext>
            </a:extLst>
          </p:cNvPr>
          <p:cNvSpPr/>
          <p:nvPr/>
        </p:nvSpPr>
        <p:spPr>
          <a:xfrm>
            <a:off x="528589" y="2754418"/>
            <a:ext cx="11219293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44100Hz: </a:t>
            </a:r>
            <a:r>
              <a:rPr lang="ko-KR" altLang="en-US" sz="3200" b="1" dirty="0">
                <a:solidFill>
                  <a:schemeClr val="bg1"/>
                </a:solidFill>
              </a:rPr>
              <a:t>디지털 표준 </a:t>
            </a:r>
            <a:r>
              <a:rPr lang="en-US" altLang="ko-KR" sz="3200" b="1" dirty="0">
                <a:solidFill>
                  <a:schemeClr val="bg1"/>
                </a:solidFill>
              </a:rPr>
              <a:t>Sampling Rate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각 </a:t>
            </a:r>
            <a:r>
              <a:rPr lang="en-US" altLang="ko-KR" sz="3200" b="1" dirty="0">
                <a:solidFill>
                  <a:schemeClr val="bg1"/>
                </a:solidFill>
              </a:rPr>
              <a:t>Data length: 30 sec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1,323,000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1ECD53-6BD2-60E7-68E3-8D25F2DCA164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예를 들어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44100Hz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샘플링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레이트와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초의 길이를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가진 제 데이터는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1,323,000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인덱스를 가집니다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988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5B1D9-56DA-CAA5-6D4E-86597375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C082C4-D634-6A2C-A762-C3ADC73CAF6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Wavelet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9D2951-DA30-6084-6FFF-25A7A604E39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D0AF6F-3BE7-2A17-1D22-DA13A1BEBDC7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068832-FE0E-CDA7-374B-13368B8A0BE1}"/>
              </a:ext>
            </a:extLst>
          </p:cNvPr>
          <p:cNvSpPr/>
          <p:nvPr/>
        </p:nvSpPr>
        <p:spPr>
          <a:xfrm>
            <a:off x="528590" y="1279038"/>
            <a:ext cx="1199233" cy="5118023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[1,323,000]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55DBF-27EC-8B04-B670-BD29E4295A04}"/>
              </a:ext>
            </a:extLst>
          </p:cNvPr>
          <p:cNvSpPr/>
          <p:nvPr/>
        </p:nvSpPr>
        <p:spPr>
          <a:xfrm>
            <a:off x="1818848" y="127903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A4F5B4-4CAD-0504-7E10-EEA82ECB00F7}"/>
              </a:ext>
            </a:extLst>
          </p:cNvPr>
          <p:cNvSpPr/>
          <p:nvPr/>
        </p:nvSpPr>
        <p:spPr>
          <a:xfrm>
            <a:off x="1818848" y="185778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5AF7C7-D20D-1324-D79F-2832256F8392}"/>
              </a:ext>
            </a:extLst>
          </p:cNvPr>
          <p:cNvSpPr/>
          <p:nvPr/>
        </p:nvSpPr>
        <p:spPr>
          <a:xfrm>
            <a:off x="1818848" y="243653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C556A3-112C-BEB0-97D5-D04C30F91E44}"/>
              </a:ext>
            </a:extLst>
          </p:cNvPr>
          <p:cNvSpPr/>
          <p:nvPr/>
        </p:nvSpPr>
        <p:spPr>
          <a:xfrm>
            <a:off x="1818848" y="301527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ADF966-6C7C-D789-2CE6-38B1B3CE7F30}"/>
              </a:ext>
            </a:extLst>
          </p:cNvPr>
          <p:cNvSpPr/>
          <p:nvPr/>
        </p:nvSpPr>
        <p:spPr>
          <a:xfrm>
            <a:off x="1818848" y="3594023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FCF44F-8D6C-0242-2426-2AF2F9002DF5}"/>
              </a:ext>
            </a:extLst>
          </p:cNvPr>
          <p:cNvSpPr/>
          <p:nvPr/>
        </p:nvSpPr>
        <p:spPr>
          <a:xfrm>
            <a:off x="1818848" y="417276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9EE981-6E81-7570-11E4-672EC19E1EDA}"/>
              </a:ext>
            </a:extLst>
          </p:cNvPr>
          <p:cNvSpPr/>
          <p:nvPr/>
        </p:nvSpPr>
        <p:spPr>
          <a:xfrm>
            <a:off x="1818848" y="475151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7AA410-6C8E-40AB-B63A-E7A6E12D459D}"/>
              </a:ext>
            </a:extLst>
          </p:cNvPr>
          <p:cNvSpPr/>
          <p:nvPr/>
        </p:nvSpPr>
        <p:spPr>
          <a:xfrm>
            <a:off x="1818848" y="533026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2661C-BB02-A587-AA56-78C0BF5FB0D8}"/>
              </a:ext>
            </a:extLst>
          </p:cNvPr>
          <p:cNvSpPr/>
          <p:nvPr/>
        </p:nvSpPr>
        <p:spPr>
          <a:xfrm>
            <a:off x="1818848" y="590900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BB06EFF-0190-CEE0-98E1-46CB8B6F44EA}"/>
              </a:ext>
            </a:extLst>
          </p:cNvPr>
          <p:cNvCxnSpPr>
            <a:cxnSpLocks/>
          </p:cNvCxnSpPr>
          <p:nvPr/>
        </p:nvCxnSpPr>
        <p:spPr>
          <a:xfrm>
            <a:off x="2862365" y="274233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5D0BBA-5214-7613-87CB-CACE18A41F80}"/>
              </a:ext>
            </a:extLst>
          </p:cNvPr>
          <p:cNvSpPr/>
          <p:nvPr/>
        </p:nvSpPr>
        <p:spPr>
          <a:xfrm>
            <a:off x="3868709" y="2263869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Wavelet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Filter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276C0E4-90C9-9421-16CA-C1F189ED2759}"/>
              </a:ext>
            </a:extLst>
          </p:cNvPr>
          <p:cNvCxnSpPr>
            <a:cxnSpLocks/>
          </p:cNvCxnSpPr>
          <p:nvPr/>
        </p:nvCxnSpPr>
        <p:spPr>
          <a:xfrm flipV="1">
            <a:off x="6045525" y="1596845"/>
            <a:ext cx="743811" cy="11529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9344EF-9F2E-5571-1DD1-20DD2A3775A8}"/>
              </a:ext>
            </a:extLst>
          </p:cNvPr>
          <p:cNvCxnSpPr>
            <a:cxnSpLocks/>
          </p:cNvCxnSpPr>
          <p:nvPr/>
        </p:nvCxnSpPr>
        <p:spPr>
          <a:xfrm>
            <a:off x="6045525" y="2723330"/>
            <a:ext cx="743811" cy="11529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B7394A-AD22-805F-823E-A53DC38EEF8E}"/>
              </a:ext>
            </a:extLst>
          </p:cNvPr>
          <p:cNvSpPr/>
          <p:nvPr/>
        </p:nvSpPr>
        <p:spPr>
          <a:xfrm>
            <a:off x="6999920" y="117198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고주파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EB3C9E-DED3-83F7-4EEA-702EB731C9D0}"/>
              </a:ext>
            </a:extLst>
          </p:cNvPr>
          <p:cNvSpPr/>
          <p:nvPr/>
        </p:nvSpPr>
        <p:spPr>
          <a:xfrm>
            <a:off x="6999921" y="338583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저주파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484930-F2D0-1445-99C7-D7D25E114B32}"/>
              </a:ext>
            </a:extLst>
          </p:cNvPr>
          <p:cNvCxnSpPr>
            <a:cxnSpLocks/>
          </p:cNvCxnSpPr>
          <p:nvPr/>
        </p:nvCxnSpPr>
        <p:spPr>
          <a:xfrm>
            <a:off x="8920554" y="3876300"/>
            <a:ext cx="108881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615C24-8734-0389-A5ED-58030CC8D63B}"/>
              </a:ext>
            </a:extLst>
          </p:cNvPr>
          <p:cNvSpPr/>
          <p:nvPr/>
        </p:nvSpPr>
        <p:spPr>
          <a:xfrm>
            <a:off x="10009370" y="3385833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Wavelet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Filter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544BEC-23A4-0558-6CFF-3011110F0E1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이렇게 추출된 데이터는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웨이블릿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필터를 거치며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고주파와 저주파로 나뉘게 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이를 반복처리 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677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F0FA-4E51-806A-406A-BEE864EA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D88C1A-9FA1-F8D5-A251-DC45C647462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Wavelet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772E16-EC5D-2DB6-8755-1D4FB5D9A1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B4666-8B70-9132-608B-A6EDDC14A1D0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67B948-E8CC-3F96-AE39-5BB603654458}"/>
              </a:ext>
            </a:extLst>
          </p:cNvPr>
          <p:cNvSpPr/>
          <p:nvPr/>
        </p:nvSpPr>
        <p:spPr>
          <a:xfrm>
            <a:off x="528590" y="1279038"/>
            <a:ext cx="1199233" cy="5118023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[1,323,000]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B4F0E5-8FE7-7C6D-2025-7A628B4B1EBD}"/>
              </a:ext>
            </a:extLst>
          </p:cNvPr>
          <p:cNvSpPr/>
          <p:nvPr/>
        </p:nvSpPr>
        <p:spPr>
          <a:xfrm>
            <a:off x="1818848" y="127903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BDD513-FE31-63C1-5B6A-10A83ADF24F3}"/>
              </a:ext>
            </a:extLst>
          </p:cNvPr>
          <p:cNvSpPr/>
          <p:nvPr/>
        </p:nvSpPr>
        <p:spPr>
          <a:xfrm>
            <a:off x="1818848" y="185778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379812-5348-7C9D-5041-06AB6167C649}"/>
              </a:ext>
            </a:extLst>
          </p:cNvPr>
          <p:cNvSpPr/>
          <p:nvPr/>
        </p:nvSpPr>
        <p:spPr>
          <a:xfrm>
            <a:off x="1818848" y="243653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AC323C-F0D5-12C7-BE03-E0C6A6B6F293}"/>
              </a:ext>
            </a:extLst>
          </p:cNvPr>
          <p:cNvSpPr/>
          <p:nvPr/>
        </p:nvSpPr>
        <p:spPr>
          <a:xfrm>
            <a:off x="1818848" y="301527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4CC9-6C6B-EB1A-4E35-FC01A33A3A34}"/>
              </a:ext>
            </a:extLst>
          </p:cNvPr>
          <p:cNvSpPr/>
          <p:nvPr/>
        </p:nvSpPr>
        <p:spPr>
          <a:xfrm>
            <a:off x="1818848" y="3594023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ED1F1-71C8-D90C-C4A0-757219265ACE}"/>
              </a:ext>
            </a:extLst>
          </p:cNvPr>
          <p:cNvSpPr/>
          <p:nvPr/>
        </p:nvSpPr>
        <p:spPr>
          <a:xfrm>
            <a:off x="1818848" y="417276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A208B3-1511-74A6-2564-BB2F4459144C}"/>
              </a:ext>
            </a:extLst>
          </p:cNvPr>
          <p:cNvSpPr/>
          <p:nvPr/>
        </p:nvSpPr>
        <p:spPr>
          <a:xfrm>
            <a:off x="1818848" y="475151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5A079-0A2D-D149-B34B-C2C63F60348D}"/>
              </a:ext>
            </a:extLst>
          </p:cNvPr>
          <p:cNvSpPr/>
          <p:nvPr/>
        </p:nvSpPr>
        <p:spPr>
          <a:xfrm>
            <a:off x="1818848" y="533026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413474-0EFB-0F5E-C125-5182C7BFDF47}"/>
              </a:ext>
            </a:extLst>
          </p:cNvPr>
          <p:cNvSpPr/>
          <p:nvPr/>
        </p:nvSpPr>
        <p:spPr>
          <a:xfrm>
            <a:off x="1818848" y="590900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2125057-19B6-3F77-D595-5CAA52F7D9AC}"/>
              </a:ext>
            </a:extLst>
          </p:cNvPr>
          <p:cNvCxnSpPr>
            <a:cxnSpLocks/>
          </p:cNvCxnSpPr>
          <p:nvPr/>
        </p:nvCxnSpPr>
        <p:spPr>
          <a:xfrm>
            <a:off x="3586031" y="3814747"/>
            <a:ext cx="256038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71CD2A-2639-1449-3DFC-49D5199FE478}"/>
              </a:ext>
            </a:extLst>
          </p:cNvPr>
          <p:cNvSpPr/>
          <p:nvPr/>
        </p:nvSpPr>
        <p:spPr>
          <a:xfrm>
            <a:off x="6999920" y="5574288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고주파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C8B7C-B964-26FB-B74E-6A5397157D01}"/>
              </a:ext>
            </a:extLst>
          </p:cNvPr>
          <p:cNvSpPr/>
          <p:nvPr/>
        </p:nvSpPr>
        <p:spPr>
          <a:xfrm>
            <a:off x="6999921" y="1186485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저주파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E96B2-84CE-1BA5-9190-F97E3AD63081}"/>
              </a:ext>
            </a:extLst>
          </p:cNvPr>
          <p:cNvSpPr/>
          <p:nvPr/>
        </p:nvSpPr>
        <p:spPr>
          <a:xfrm>
            <a:off x="6999919" y="3324280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…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0CF2C-6D12-D737-334E-D0A85C69AA1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그렇게 추출된 데이터는 높은 주파수의 고주파부터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아주 낮은 주파수의 저주파까지 구성됩니다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66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4C40-F7BF-9E52-4CE5-0705076B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579EA3-9072-8667-FDB6-4C4FA3C5E21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Wavelet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FCA05A-BC30-C94C-755B-746F08A05DD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B58EE-27C2-57D3-ED24-D423C54F2CE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5E7080-AC65-89EE-12E6-2049C057C0EE}"/>
              </a:ext>
            </a:extLst>
          </p:cNvPr>
          <p:cNvSpPr/>
          <p:nvPr/>
        </p:nvSpPr>
        <p:spPr>
          <a:xfrm>
            <a:off x="528590" y="1279038"/>
            <a:ext cx="1199233" cy="5118023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[1,323,000]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6F9A1D-856E-C45A-991F-135B8F5A1281}"/>
              </a:ext>
            </a:extLst>
          </p:cNvPr>
          <p:cNvSpPr/>
          <p:nvPr/>
        </p:nvSpPr>
        <p:spPr>
          <a:xfrm>
            <a:off x="1818848" y="127903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76289A-8BFE-91BC-F8A1-D1B3358B1B6B}"/>
              </a:ext>
            </a:extLst>
          </p:cNvPr>
          <p:cNvSpPr/>
          <p:nvPr/>
        </p:nvSpPr>
        <p:spPr>
          <a:xfrm>
            <a:off x="1818848" y="185778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8A9589-8F74-7864-EFC4-DCF5873ABC57}"/>
              </a:ext>
            </a:extLst>
          </p:cNvPr>
          <p:cNvSpPr/>
          <p:nvPr/>
        </p:nvSpPr>
        <p:spPr>
          <a:xfrm>
            <a:off x="1818848" y="243653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002615-322E-4615-2DB1-8E78CB0BF2AE}"/>
              </a:ext>
            </a:extLst>
          </p:cNvPr>
          <p:cNvSpPr/>
          <p:nvPr/>
        </p:nvSpPr>
        <p:spPr>
          <a:xfrm>
            <a:off x="1818848" y="301527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F859F8-4A22-E0C6-052F-DA4C98C5EB3C}"/>
              </a:ext>
            </a:extLst>
          </p:cNvPr>
          <p:cNvSpPr/>
          <p:nvPr/>
        </p:nvSpPr>
        <p:spPr>
          <a:xfrm>
            <a:off x="1818848" y="3594023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56590E-E888-AE1A-74A1-CFE8981D55D6}"/>
              </a:ext>
            </a:extLst>
          </p:cNvPr>
          <p:cNvSpPr/>
          <p:nvPr/>
        </p:nvSpPr>
        <p:spPr>
          <a:xfrm>
            <a:off x="1818848" y="417276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427AFA-9680-4C2D-F501-1B66CFA82524}"/>
              </a:ext>
            </a:extLst>
          </p:cNvPr>
          <p:cNvSpPr/>
          <p:nvPr/>
        </p:nvSpPr>
        <p:spPr>
          <a:xfrm>
            <a:off x="1818848" y="475151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B8D7F-7826-9C1F-01F3-C81E28DC66D5}"/>
              </a:ext>
            </a:extLst>
          </p:cNvPr>
          <p:cNvSpPr/>
          <p:nvPr/>
        </p:nvSpPr>
        <p:spPr>
          <a:xfrm>
            <a:off x="1818848" y="533026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78ED7E-3AF7-A5D4-9AB2-3C6C97427B94}"/>
              </a:ext>
            </a:extLst>
          </p:cNvPr>
          <p:cNvSpPr/>
          <p:nvPr/>
        </p:nvSpPr>
        <p:spPr>
          <a:xfrm>
            <a:off x="1818848" y="590900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8149B0-FE6C-878B-F248-274A25191385}"/>
              </a:ext>
            </a:extLst>
          </p:cNvPr>
          <p:cNvCxnSpPr>
            <a:cxnSpLocks/>
          </p:cNvCxnSpPr>
          <p:nvPr/>
        </p:nvCxnSpPr>
        <p:spPr>
          <a:xfrm>
            <a:off x="2862365" y="3814747"/>
            <a:ext cx="121597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44838D-AB9D-764C-CED4-ABCCBFE9A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11" y="1310552"/>
            <a:ext cx="7580030" cy="50533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F86199-4BB6-BDB9-335F-372167706375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회의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웨이블릿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필터를 거친 이 데이터는 위쪽은 저주파 아래쪽으로 갈 수록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고주파 신호에 대한 세기를 나눠 저장하고 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92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69FFD-159F-C55D-4C0C-861169BA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BF24B7-BE56-3200-B3B0-8EEB1C8F340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Wavelet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61972D-885A-913B-6400-EB7DC7631CA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F5DA67-4F1B-73D8-01B5-322A1DBC061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BC5437-F1A0-B8A3-1FBE-9E736EE9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0" y="1310552"/>
            <a:ext cx="7580030" cy="50533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E71A2B-ADC2-2305-4A65-2BFDB244D056}"/>
              </a:ext>
            </a:extLst>
          </p:cNvPr>
          <p:cNvSpPr/>
          <p:nvPr/>
        </p:nvSpPr>
        <p:spPr>
          <a:xfrm>
            <a:off x="8048956" y="1508298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Array[0]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285A51-2B56-5927-6629-467927822AD1}"/>
              </a:ext>
            </a:extLst>
          </p:cNvPr>
          <p:cNvSpPr/>
          <p:nvPr/>
        </p:nvSpPr>
        <p:spPr>
          <a:xfrm>
            <a:off x="8048956" y="2309993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Array[1]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D28436-1A42-E2A2-61C0-FEFE1F788AFC}"/>
              </a:ext>
            </a:extLst>
          </p:cNvPr>
          <p:cNvSpPr/>
          <p:nvPr/>
        </p:nvSpPr>
        <p:spPr>
          <a:xfrm>
            <a:off x="8048956" y="3154224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Array[2]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A9105D-4051-1F59-E7FF-C8852E9BC229}"/>
              </a:ext>
            </a:extLst>
          </p:cNvPr>
          <p:cNvSpPr/>
          <p:nvPr/>
        </p:nvSpPr>
        <p:spPr>
          <a:xfrm>
            <a:off x="8048956" y="3998455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Array[3]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76AB26-C7BF-BD46-8171-6C1E6181429A}"/>
              </a:ext>
            </a:extLst>
          </p:cNvPr>
          <p:cNvSpPr/>
          <p:nvPr/>
        </p:nvSpPr>
        <p:spPr>
          <a:xfrm>
            <a:off x="8048956" y="4811783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Array[4]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0A88B4-270B-9BA2-97B2-E271700E47F9}"/>
              </a:ext>
            </a:extLst>
          </p:cNvPr>
          <p:cNvSpPr/>
          <p:nvPr/>
        </p:nvSpPr>
        <p:spPr>
          <a:xfrm>
            <a:off x="8048956" y="5625111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Array[5]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EED255-458A-485A-8346-49F87184F0C2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이렇게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음원에 대해서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차원 배열에 각각의 신호 값들이 저장되어 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C1A2-D8CC-D8A9-1025-55C97E92E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B3449E-D526-DF1B-285A-B0EE1A18BBD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Feature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111741-B96A-BBD6-835A-E47EEE04BAD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B58BE3-1559-5FAF-16A8-0F462210CB67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B2BE75-3DB5-CD53-7804-607C55883D7C}"/>
              </a:ext>
            </a:extLst>
          </p:cNvPr>
          <p:cNvSpPr/>
          <p:nvPr/>
        </p:nvSpPr>
        <p:spPr>
          <a:xfrm>
            <a:off x="2186699" y="3454721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Array[0]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D10D503-8B90-4BC8-992F-D9CB17390415}"/>
              </a:ext>
            </a:extLst>
          </p:cNvPr>
          <p:cNvCxnSpPr>
            <a:cxnSpLocks/>
          </p:cNvCxnSpPr>
          <p:nvPr/>
        </p:nvCxnSpPr>
        <p:spPr>
          <a:xfrm>
            <a:off x="4309698" y="3768933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F57F83-6CDE-B356-CA9B-8E301C779D22}"/>
              </a:ext>
            </a:extLst>
          </p:cNvPr>
          <p:cNvSpPr/>
          <p:nvPr/>
        </p:nvSpPr>
        <p:spPr>
          <a:xfrm>
            <a:off x="5467505" y="2284598"/>
            <a:ext cx="3710155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절대값 평균값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7F21FA-0FCC-3A53-7ECC-F068D59751EE}"/>
              </a:ext>
            </a:extLst>
          </p:cNvPr>
          <p:cNvSpPr/>
          <p:nvPr/>
        </p:nvSpPr>
        <p:spPr>
          <a:xfrm>
            <a:off x="5467505" y="3087737"/>
            <a:ext cx="3710155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</a:rPr>
              <a:t>제곱 평균값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F3521-B243-FAE0-DCFB-06550296CB94}"/>
              </a:ext>
            </a:extLst>
          </p:cNvPr>
          <p:cNvSpPr/>
          <p:nvPr/>
        </p:nvSpPr>
        <p:spPr>
          <a:xfrm>
            <a:off x="5467505" y="3890876"/>
            <a:ext cx="3710155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표준편차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7BCC44-DAB7-9E4E-4328-176EE803F046}"/>
              </a:ext>
            </a:extLst>
          </p:cNvPr>
          <p:cNvSpPr/>
          <p:nvPr/>
        </p:nvSpPr>
        <p:spPr>
          <a:xfrm>
            <a:off x="5467505" y="4694015"/>
            <a:ext cx="3710155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</a:rPr>
              <a:t>중앙값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BA327A-B4D1-BCD7-B937-A0F10F42CA0A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그리고 각 주파수 대역마다 절대값 평균값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제곱 평균값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표준편차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중앙값을 계산합니다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69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3402D-A56E-B804-21D9-3FC7D706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32B2B7-229F-C401-5696-19AE5B10C67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Feature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F05B57-9B9E-3358-7493-A64FDF68E81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1F6AA-BB32-4E8A-95FF-EFECA9885CDC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998D85-18EC-DDE5-53D0-805C9DE8B989}"/>
              </a:ext>
            </a:extLst>
          </p:cNvPr>
          <p:cNvSpPr/>
          <p:nvPr/>
        </p:nvSpPr>
        <p:spPr>
          <a:xfrm>
            <a:off x="341069" y="1508298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Array[0]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A3FC3-45EE-D882-9F64-F849A9A05B16}"/>
              </a:ext>
            </a:extLst>
          </p:cNvPr>
          <p:cNvSpPr/>
          <p:nvPr/>
        </p:nvSpPr>
        <p:spPr>
          <a:xfrm>
            <a:off x="341069" y="2309993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Array[1]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1D5BE-2E4C-407D-5C97-2BF27100739D}"/>
              </a:ext>
            </a:extLst>
          </p:cNvPr>
          <p:cNvSpPr/>
          <p:nvPr/>
        </p:nvSpPr>
        <p:spPr>
          <a:xfrm>
            <a:off x="341069" y="3154224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Array[2]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5B68E8-9187-77F3-CE99-AF89EFB576C4}"/>
              </a:ext>
            </a:extLst>
          </p:cNvPr>
          <p:cNvSpPr/>
          <p:nvPr/>
        </p:nvSpPr>
        <p:spPr>
          <a:xfrm>
            <a:off x="341069" y="3998455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Array[3]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F72421-2D78-8A03-5237-B706F85141E6}"/>
              </a:ext>
            </a:extLst>
          </p:cNvPr>
          <p:cNvSpPr/>
          <p:nvPr/>
        </p:nvSpPr>
        <p:spPr>
          <a:xfrm>
            <a:off x="341069" y="4811783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Array[4]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132545-C582-07E9-3B0C-7114294B8E38}"/>
              </a:ext>
            </a:extLst>
          </p:cNvPr>
          <p:cNvSpPr/>
          <p:nvPr/>
        </p:nvSpPr>
        <p:spPr>
          <a:xfrm>
            <a:off x="341069" y="5625111"/>
            <a:ext cx="1869200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Array[5]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E9EC76-5865-400D-3E91-1B180ABA0E2B}"/>
              </a:ext>
            </a:extLst>
          </p:cNvPr>
          <p:cNvSpPr/>
          <p:nvPr/>
        </p:nvSpPr>
        <p:spPr>
          <a:xfrm>
            <a:off x="2443816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3A1653-770B-515E-CF7C-EABF6D711684}"/>
              </a:ext>
            </a:extLst>
          </p:cNvPr>
          <p:cNvSpPr/>
          <p:nvPr/>
        </p:nvSpPr>
        <p:spPr>
          <a:xfrm>
            <a:off x="4721401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705F9-D7E4-8FAF-47F6-42CC4BD06C9F}"/>
              </a:ext>
            </a:extLst>
          </p:cNvPr>
          <p:cNvSpPr/>
          <p:nvPr/>
        </p:nvSpPr>
        <p:spPr>
          <a:xfrm>
            <a:off x="6998986" y="1508297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8946D4-A279-530B-C78D-BE2C7D18FD62}"/>
              </a:ext>
            </a:extLst>
          </p:cNvPr>
          <p:cNvSpPr/>
          <p:nvPr/>
        </p:nvSpPr>
        <p:spPr>
          <a:xfrm>
            <a:off x="9276571" y="1508296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FC1049-CD02-AB58-EBA6-6B1B724A2D7C}"/>
              </a:ext>
            </a:extLst>
          </p:cNvPr>
          <p:cNvSpPr/>
          <p:nvPr/>
        </p:nvSpPr>
        <p:spPr>
          <a:xfrm>
            <a:off x="2443816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40821-D1FE-F505-862E-724BC3FCF95D}"/>
              </a:ext>
            </a:extLst>
          </p:cNvPr>
          <p:cNvSpPr/>
          <p:nvPr/>
        </p:nvSpPr>
        <p:spPr>
          <a:xfrm>
            <a:off x="4721401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A16FEB-C4A2-5A7C-CA27-1C4643A25BF2}"/>
              </a:ext>
            </a:extLst>
          </p:cNvPr>
          <p:cNvSpPr/>
          <p:nvPr/>
        </p:nvSpPr>
        <p:spPr>
          <a:xfrm>
            <a:off x="6998986" y="2331453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8A4EA-B06C-709E-8D49-2F03260241A6}"/>
              </a:ext>
            </a:extLst>
          </p:cNvPr>
          <p:cNvSpPr/>
          <p:nvPr/>
        </p:nvSpPr>
        <p:spPr>
          <a:xfrm>
            <a:off x="9276571" y="2331452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3C9DBE-CC12-7AE0-12C0-7E00C49913A8}"/>
              </a:ext>
            </a:extLst>
          </p:cNvPr>
          <p:cNvSpPr/>
          <p:nvPr/>
        </p:nvSpPr>
        <p:spPr>
          <a:xfrm>
            <a:off x="2443816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EA9667-A811-84D3-C977-8E65002B9623}"/>
              </a:ext>
            </a:extLst>
          </p:cNvPr>
          <p:cNvSpPr/>
          <p:nvPr/>
        </p:nvSpPr>
        <p:spPr>
          <a:xfrm>
            <a:off x="4721401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24EC2A-8F0B-7931-4FBD-66605A41DB8E}"/>
              </a:ext>
            </a:extLst>
          </p:cNvPr>
          <p:cNvSpPr/>
          <p:nvPr/>
        </p:nvSpPr>
        <p:spPr>
          <a:xfrm>
            <a:off x="6998986" y="3164952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AF411B-6ECD-35EE-9045-F35A4DE6F95C}"/>
              </a:ext>
            </a:extLst>
          </p:cNvPr>
          <p:cNvSpPr/>
          <p:nvPr/>
        </p:nvSpPr>
        <p:spPr>
          <a:xfrm>
            <a:off x="9276571" y="3164951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912C0-8CDA-90D4-A9C7-874E2D03073B}"/>
              </a:ext>
            </a:extLst>
          </p:cNvPr>
          <p:cNvSpPr/>
          <p:nvPr/>
        </p:nvSpPr>
        <p:spPr>
          <a:xfrm>
            <a:off x="2443816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CC9484-D616-3986-3C80-96958453E52F}"/>
              </a:ext>
            </a:extLst>
          </p:cNvPr>
          <p:cNvSpPr/>
          <p:nvPr/>
        </p:nvSpPr>
        <p:spPr>
          <a:xfrm>
            <a:off x="4721401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012DCC-7DC5-BBEA-2019-690333A59CDB}"/>
              </a:ext>
            </a:extLst>
          </p:cNvPr>
          <p:cNvSpPr/>
          <p:nvPr/>
        </p:nvSpPr>
        <p:spPr>
          <a:xfrm>
            <a:off x="6998986" y="3998454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A22571-B7D9-790D-1259-572C302078C9}"/>
              </a:ext>
            </a:extLst>
          </p:cNvPr>
          <p:cNvSpPr/>
          <p:nvPr/>
        </p:nvSpPr>
        <p:spPr>
          <a:xfrm>
            <a:off x="9276571" y="3998453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331D8E-86D0-FA3B-C33B-30B04A42B507}"/>
              </a:ext>
            </a:extLst>
          </p:cNvPr>
          <p:cNvSpPr/>
          <p:nvPr/>
        </p:nvSpPr>
        <p:spPr>
          <a:xfrm>
            <a:off x="2443816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3F891D-C1D2-FD04-6039-0BE9A2CCB468}"/>
              </a:ext>
            </a:extLst>
          </p:cNvPr>
          <p:cNvSpPr/>
          <p:nvPr/>
        </p:nvSpPr>
        <p:spPr>
          <a:xfrm>
            <a:off x="4721401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1DFCEC-EACE-0537-5FBD-0E03DC1A742A}"/>
              </a:ext>
            </a:extLst>
          </p:cNvPr>
          <p:cNvSpPr/>
          <p:nvPr/>
        </p:nvSpPr>
        <p:spPr>
          <a:xfrm>
            <a:off x="6998986" y="4831956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84EEC9-71F7-81C6-FBBD-850EB12D7F57}"/>
              </a:ext>
            </a:extLst>
          </p:cNvPr>
          <p:cNvSpPr/>
          <p:nvPr/>
        </p:nvSpPr>
        <p:spPr>
          <a:xfrm>
            <a:off x="9276571" y="4831955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AD01E4-354E-CF73-2297-D310B4EF8775}"/>
              </a:ext>
            </a:extLst>
          </p:cNvPr>
          <p:cNvSpPr/>
          <p:nvPr/>
        </p:nvSpPr>
        <p:spPr>
          <a:xfrm>
            <a:off x="2443816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37D077-4885-CD94-F806-F45C39EF7E4C}"/>
              </a:ext>
            </a:extLst>
          </p:cNvPr>
          <p:cNvSpPr/>
          <p:nvPr/>
        </p:nvSpPr>
        <p:spPr>
          <a:xfrm>
            <a:off x="4721401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BB44B7-FEAC-6C02-BFEA-75F7F241CB1F}"/>
              </a:ext>
            </a:extLst>
          </p:cNvPr>
          <p:cNvSpPr/>
          <p:nvPr/>
        </p:nvSpPr>
        <p:spPr>
          <a:xfrm>
            <a:off x="6998986" y="5630265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B7725D-29C6-98FF-9121-6DA4205CA4F2}"/>
              </a:ext>
            </a:extLst>
          </p:cNvPr>
          <p:cNvSpPr/>
          <p:nvPr/>
        </p:nvSpPr>
        <p:spPr>
          <a:xfrm>
            <a:off x="9276571" y="5630264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324112-FFE7-87D9-8C47-B7461356E846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이렇게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주파수 대역마다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특징이 추출되고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특징이 생깁니다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12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699-695F-6993-7AB8-AFF93FC8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6C4A3D-27D4-CD93-C313-72E88CC256C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Feature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C3D37A-778C-52DA-699D-6B4C096678B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C68333-C5FD-FD7D-B750-C779D1F8B786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24EA1C-7208-FFC3-B173-78B1598766D7}"/>
              </a:ext>
            </a:extLst>
          </p:cNvPr>
          <p:cNvSpPr/>
          <p:nvPr/>
        </p:nvSpPr>
        <p:spPr>
          <a:xfrm>
            <a:off x="2443816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464F1F-A937-1822-236F-587E0D8CEB3B}"/>
              </a:ext>
            </a:extLst>
          </p:cNvPr>
          <p:cNvSpPr/>
          <p:nvPr/>
        </p:nvSpPr>
        <p:spPr>
          <a:xfrm>
            <a:off x="4721401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480653-24CF-AF98-A7D0-E7B5467BEAAC}"/>
              </a:ext>
            </a:extLst>
          </p:cNvPr>
          <p:cNvSpPr/>
          <p:nvPr/>
        </p:nvSpPr>
        <p:spPr>
          <a:xfrm>
            <a:off x="6998986" y="1508297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1066D-EE5C-191F-AA8C-6AD9E37B18F2}"/>
              </a:ext>
            </a:extLst>
          </p:cNvPr>
          <p:cNvSpPr/>
          <p:nvPr/>
        </p:nvSpPr>
        <p:spPr>
          <a:xfrm>
            <a:off x="9276571" y="1508296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6050E8-AF00-A91D-499E-ECE80F18331A}"/>
              </a:ext>
            </a:extLst>
          </p:cNvPr>
          <p:cNvSpPr/>
          <p:nvPr/>
        </p:nvSpPr>
        <p:spPr>
          <a:xfrm>
            <a:off x="2443816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C46AC5-1A39-A741-DA18-6DF76AA32CC0}"/>
              </a:ext>
            </a:extLst>
          </p:cNvPr>
          <p:cNvSpPr/>
          <p:nvPr/>
        </p:nvSpPr>
        <p:spPr>
          <a:xfrm>
            <a:off x="4721401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2D657-60DF-57A4-F16E-A480A3C82CA1}"/>
              </a:ext>
            </a:extLst>
          </p:cNvPr>
          <p:cNvSpPr/>
          <p:nvPr/>
        </p:nvSpPr>
        <p:spPr>
          <a:xfrm>
            <a:off x="6998986" y="2331453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FCFE12-6881-1102-B3C3-F34814314166}"/>
              </a:ext>
            </a:extLst>
          </p:cNvPr>
          <p:cNvSpPr/>
          <p:nvPr/>
        </p:nvSpPr>
        <p:spPr>
          <a:xfrm>
            <a:off x="9276571" y="2331452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847F2E-1C30-6B04-2C18-711BD0CDA80A}"/>
              </a:ext>
            </a:extLst>
          </p:cNvPr>
          <p:cNvSpPr/>
          <p:nvPr/>
        </p:nvSpPr>
        <p:spPr>
          <a:xfrm>
            <a:off x="2443816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533111-F176-7E3B-BEFF-835A8605CF31}"/>
              </a:ext>
            </a:extLst>
          </p:cNvPr>
          <p:cNvSpPr/>
          <p:nvPr/>
        </p:nvSpPr>
        <p:spPr>
          <a:xfrm>
            <a:off x="4721401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5AF9BD-8FCC-DC23-4802-2737B25969D2}"/>
              </a:ext>
            </a:extLst>
          </p:cNvPr>
          <p:cNvSpPr/>
          <p:nvPr/>
        </p:nvSpPr>
        <p:spPr>
          <a:xfrm>
            <a:off x="6998986" y="3164952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6D3E9B-F08B-EB8D-B5DB-8733B2395146}"/>
              </a:ext>
            </a:extLst>
          </p:cNvPr>
          <p:cNvSpPr/>
          <p:nvPr/>
        </p:nvSpPr>
        <p:spPr>
          <a:xfrm>
            <a:off x="9276571" y="3164951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8DBA9C-EC66-8268-ACF6-76F6CDCFDA2E}"/>
              </a:ext>
            </a:extLst>
          </p:cNvPr>
          <p:cNvSpPr/>
          <p:nvPr/>
        </p:nvSpPr>
        <p:spPr>
          <a:xfrm>
            <a:off x="2443816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08CC29-B790-D5EA-C0FC-41316577C516}"/>
              </a:ext>
            </a:extLst>
          </p:cNvPr>
          <p:cNvSpPr/>
          <p:nvPr/>
        </p:nvSpPr>
        <p:spPr>
          <a:xfrm>
            <a:off x="4721401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BB8C48-9BF8-2595-6AE0-502C9FFC7741}"/>
              </a:ext>
            </a:extLst>
          </p:cNvPr>
          <p:cNvSpPr/>
          <p:nvPr/>
        </p:nvSpPr>
        <p:spPr>
          <a:xfrm>
            <a:off x="6998986" y="3998454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E5D776-8726-9EB1-E202-A7D34959D8E4}"/>
              </a:ext>
            </a:extLst>
          </p:cNvPr>
          <p:cNvSpPr/>
          <p:nvPr/>
        </p:nvSpPr>
        <p:spPr>
          <a:xfrm>
            <a:off x="9276571" y="3998453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B03D04-617B-DB82-347E-E918634B159E}"/>
              </a:ext>
            </a:extLst>
          </p:cNvPr>
          <p:cNvSpPr/>
          <p:nvPr/>
        </p:nvSpPr>
        <p:spPr>
          <a:xfrm>
            <a:off x="2443816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F42A87-4E7A-E5D0-AD58-A41AB8BACC96}"/>
              </a:ext>
            </a:extLst>
          </p:cNvPr>
          <p:cNvSpPr/>
          <p:nvPr/>
        </p:nvSpPr>
        <p:spPr>
          <a:xfrm>
            <a:off x="4721401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7CC7AD-7878-B48E-E04B-73CA75C580A1}"/>
              </a:ext>
            </a:extLst>
          </p:cNvPr>
          <p:cNvSpPr/>
          <p:nvPr/>
        </p:nvSpPr>
        <p:spPr>
          <a:xfrm>
            <a:off x="6998986" y="4831956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56B96F-B60D-05C2-F72D-BEBFF95046C3}"/>
              </a:ext>
            </a:extLst>
          </p:cNvPr>
          <p:cNvSpPr/>
          <p:nvPr/>
        </p:nvSpPr>
        <p:spPr>
          <a:xfrm>
            <a:off x="9276571" y="4831955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D2AFB1-14C1-434B-D4AA-4FEEED70C6BC}"/>
              </a:ext>
            </a:extLst>
          </p:cNvPr>
          <p:cNvSpPr/>
          <p:nvPr/>
        </p:nvSpPr>
        <p:spPr>
          <a:xfrm>
            <a:off x="2443816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9F9D0B-6974-D99E-6FB4-AA392664FE87}"/>
              </a:ext>
            </a:extLst>
          </p:cNvPr>
          <p:cNvSpPr/>
          <p:nvPr/>
        </p:nvSpPr>
        <p:spPr>
          <a:xfrm>
            <a:off x="4721401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30CB2D-FB51-7842-DE32-BC1A0594C335}"/>
              </a:ext>
            </a:extLst>
          </p:cNvPr>
          <p:cNvSpPr/>
          <p:nvPr/>
        </p:nvSpPr>
        <p:spPr>
          <a:xfrm>
            <a:off x="6998986" y="5630265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497333-2601-D1BC-DD5F-8B45EE04CF59}"/>
              </a:ext>
            </a:extLst>
          </p:cNvPr>
          <p:cNvSpPr/>
          <p:nvPr/>
        </p:nvSpPr>
        <p:spPr>
          <a:xfrm>
            <a:off x="9276571" y="5630264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AF07E3-9F8E-089C-1D1B-1149B79DE338}"/>
              </a:ext>
            </a:extLst>
          </p:cNvPr>
          <p:cNvSpPr/>
          <p:nvPr/>
        </p:nvSpPr>
        <p:spPr>
          <a:xfrm>
            <a:off x="402492" y="1508296"/>
            <a:ext cx="1807777" cy="47229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4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727D-AD06-27CD-0EDC-B7549DCB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02B5969-1BBC-3F68-F236-528A2C8128B9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Labeling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600C-7F84-989B-A762-288604ABAF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A2056F-41DC-C1E6-1873-E1977AB0B631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19AC2-0189-52F3-D7A7-D5D3EAD84995}"/>
              </a:ext>
            </a:extLst>
          </p:cNvPr>
          <p:cNvSpPr/>
          <p:nvPr/>
        </p:nvSpPr>
        <p:spPr>
          <a:xfrm>
            <a:off x="1260145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014986-59E7-39E1-FD5C-02985226D228}"/>
              </a:ext>
            </a:extLst>
          </p:cNvPr>
          <p:cNvSpPr/>
          <p:nvPr/>
        </p:nvSpPr>
        <p:spPr>
          <a:xfrm>
            <a:off x="3537730" y="1508298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CAD8AA-0F3D-AA88-7782-D28C952ACF83}"/>
              </a:ext>
            </a:extLst>
          </p:cNvPr>
          <p:cNvSpPr/>
          <p:nvPr/>
        </p:nvSpPr>
        <p:spPr>
          <a:xfrm>
            <a:off x="5815315" y="1508297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3F0652-71DF-6164-B216-5279578DDF8D}"/>
              </a:ext>
            </a:extLst>
          </p:cNvPr>
          <p:cNvSpPr/>
          <p:nvPr/>
        </p:nvSpPr>
        <p:spPr>
          <a:xfrm>
            <a:off x="8092900" y="1508296"/>
            <a:ext cx="2044038" cy="600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7CE18C-EEEF-EF16-988B-3033E0BE6D19}"/>
              </a:ext>
            </a:extLst>
          </p:cNvPr>
          <p:cNvSpPr/>
          <p:nvPr/>
        </p:nvSpPr>
        <p:spPr>
          <a:xfrm>
            <a:off x="1260145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3E5B4-05B4-AE59-1716-C28DEED1B767}"/>
              </a:ext>
            </a:extLst>
          </p:cNvPr>
          <p:cNvSpPr/>
          <p:nvPr/>
        </p:nvSpPr>
        <p:spPr>
          <a:xfrm>
            <a:off x="3537730" y="2331454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4FB1AD-A233-4CCC-28C8-3EDD88D1AE15}"/>
              </a:ext>
            </a:extLst>
          </p:cNvPr>
          <p:cNvSpPr/>
          <p:nvPr/>
        </p:nvSpPr>
        <p:spPr>
          <a:xfrm>
            <a:off x="5815315" y="2331453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B5DA0E-CE80-5593-B01C-FEDA18F5E977}"/>
              </a:ext>
            </a:extLst>
          </p:cNvPr>
          <p:cNvSpPr/>
          <p:nvPr/>
        </p:nvSpPr>
        <p:spPr>
          <a:xfrm>
            <a:off x="8092900" y="2331452"/>
            <a:ext cx="2044038" cy="6009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AEC2DF-6462-CBA3-65F6-922CF252BE92}"/>
              </a:ext>
            </a:extLst>
          </p:cNvPr>
          <p:cNvSpPr/>
          <p:nvPr/>
        </p:nvSpPr>
        <p:spPr>
          <a:xfrm>
            <a:off x="1260145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E8299E-DEA7-9EFD-CC48-A4F3179C3854}"/>
              </a:ext>
            </a:extLst>
          </p:cNvPr>
          <p:cNvSpPr/>
          <p:nvPr/>
        </p:nvSpPr>
        <p:spPr>
          <a:xfrm>
            <a:off x="3537730" y="3164953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4FFC33-80B4-EF61-2479-18303CC56235}"/>
              </a:ext>
            </a:extLst>
          </p:cNvPr>
          <p:cNvSpPr/>
          <p:nvPr/>
        </p:nvSpPr>
        <p:spPr>
          <a:xfrm>
            <a:off x="5815315" y="3164952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BCC4F4-8943-462A-84BD-8439CBAD96B6}"/>
              </a:ext>
            </a:extLst>
          </p:cNvPr>
          <p:cNvSpPr/>
          <p:nvPr/>
        </p:nvSpPr>
        <p:spPr>
          <a:xfrm>
            <a:off x="8092900" y="3164951"/>
            <a:ext cx="2044038" cy="6009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8EAB2-617F-907F-C68E-1053A1363342}"/>
              </a:ext>
            </a:extLst>
          </p:cNvPr>
          <p:cNvSpPr/>
          <p:nvPr/>
        </p:nvSpPr>
        <p:spPr>
          <a:xfrm>
            <a:off x="1260145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EDF181-B3FB-D586-46DD-667748E21990}"/>
              </a:ext>
            </a:extLst>
          </p:cNvPr>
          <p:cNvSpPr/>
          <p:nvPr/>
        </p:nvSpPr>
        <p:spPr>
          <a:xfrm>
            <a:off x="3537730" y="3998455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2DCB1A-A935-9789-9676-566C3D7813F2}"/>
              </a:ext>
            </a:extLst>
          </p:cNvPr>
          <p:cNvSpPr/>
          <p:nvPr/>
        </p:nvSpPr>
        <p:spPr>
          <a:xfrm>
            <a:off x="5815315" y="3998454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89D5CF-6E2A-6C10-B0DA-71B874A0FBE5}"/>
              </a:ext>
            </a:extLst>
          </p:cNvPr>
          <p:cNvSpPr/>
          <p:nvPr/>
        </p:nvSpPr>
        <p:spPr>
          <a:xfrm>
            <a:off x="8092900" y="3998453"/>
            <a:ext cx="2044038" cy="6009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BA9765-9B1A-31A3-CD9E-E992F138EFDC}"/>
              </a:ext>
            </a:extLst>
          </p:cNvPr>
          <p:cNvSpPr/>
          <p:nvPr/>
        </p:nvSpPr>
        <p:spPr>
          <a:xfrm>
            <a:off x="1260145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7F4484-0575-8A7D-A0B8-8450B1C64C64}"/>
              </a:ext>
            </a:extLst>
          </p:cNvPr>
          <p:cNvSpPr/>
          <p:nvPr/>
        </p:nvSpPr>
        <p:spPr>
          <a:xfrm>
            <a:off x="3537730" y="4831957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801955-A0CA-C9D6-9A00-A46CA58373F9}"/>
              </a:ext>
            </a:extLst>
          </p:cNvPr>
          <p:cNvSpPr/>
          <p:nvPr/>
        </p:nvSpPr>
        <p:spPr>
          <a:xfrm>
            <a:off x="5815315" y="4831956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F7BC1-EB38-3C0C-EF13-BA05957C8AF1}"/>
              </a:ext>
            </a:extLst>
          </p:cNvPr>
          <p:cNvSpPr/>
          <p:nvPr/>
        </p:nvSpPr>
        <p:spPr>
          <a:xfrm>
            <a:off x="8092900" y="4831955"/>
            <a:ext cx="2044038" cy="6009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EE67BD5-A349-06A9-753D-5C8D885DF39F}"/>
              </a:ext>
            </a:extLst>
          </p:cNvPr>
          <p:cNvSpPr/>
          <p:nvPr/>
        </p:nvSpPr>
        <p:spPr>
          <a:xfrm>
            <a:off x="1260145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8B427-A9BE-3441-CDBA-CB3DCB952882}"/>
              </a:ext>
            </a:extLst>
          </p:cNvPr>
          <p:cNvSpPr/>
          <p:nvPr/>
        </p:nvSpPr>
        <p:spPr>
          <a:xfrm>
            <a:off x="3537730" y="5630266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A48C91-43E1-E935-BE41-237FF387AE02}"/>
              </a:ext>
            </a:extLst>
          </p:cNvPr>
          <p:cNvSpPr/>
          <p:nvPr/>
        </p:nvSpPr>
        <p:spPr>
          <a:xfrm>
            <a:off x="5815315" y="5630265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1F3228-60D5-4A3A-93B1-2946A4B5B1D2}"/>
              </a:ext>
            </a:extLst>
          </p:cNvPr>
          <p:cNvSpPr/>
          <p:nvPr/>
        </p:nvSpPr>
        <p:spPr>
          <a:xfrm>
            <a:off x="8092900" y="5630264"/>
            <a:ext cx="204403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Feature 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BFBDFA-9913-36FF-B20C-6825CABB2D8C}"/>
              </a:ext>
            </a:extLst>
          </p:cNvPr>
          <p:cNvSpPr/>
          <p:nvPr/>
        </p:nvSpPr>
        <p:spPr>
          <a:xfrm>
            <a:off x="402492" y="1508296"/>
            <a:ext cx="674593" cy="47229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4AC6B7-92A6-FE25-7DD6-CA319A05B6B6}"/>
              </a:ext>
            </a:extLst>
          </p:cNvPr>
          <p:cNvSpPr/>
          <p:nvPr/>
        </p:nvSpPr>
        <p:spPr>
          <a:xfrm>
            <a:off x="10319998" y="1455345"/>
            <a:ext cx="1600861" cy="47759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[label]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classic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71FB03-CDFA-3F6E-C280-B09F3FB92714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그렇게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음원 파일에 대해서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특징과 라벨이 붙게 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94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541440" y="1394867"/>
            <a:ext cx="11564207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Data Collection &amp; Preprocessing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데이터 수집 및 전 처리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MLP: Singal Processing – MLP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를 이용한 신호 처리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CNN: Data Preprocessing –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에 활용하기 위한 데이터 전 처리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Singal Processing</a:t>
            </a:r>
            <a:r>
              <a:rPr lang="en-US" altLang="ko-KR" sz="2800" b="1" dirty="0">
                <a:latin typeface="+mj-lt"/>
              </a:rPr>
              <a:t>– CNN</a:t>
            </a:r>
            <a:r>
              <a:rPr lang="ko-KR" altLang="en-US" sz="2800" b="1" dirty="0">
                <a:latin typeface="+mj-lt"/>
              </a:rPr>
              <a:t>을 이용한 시각화 신호 처리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C013B9-873A-8F86-0A02-806D59E70713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E6B568-66AA-848B-4884-4E453AD02066}"/>
              </a:ext>
            </a:extLst>
          </p:cNvPr>
          <p:cNvSpPr/>
          <p:nvPr/>
        </p:nvSpPr>
        <p:spPr>
          <a:xfrm>
            <a:off x="0" y="5613285"/>
            <a:ext cx="12192000" cy="123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이번 발표에서는 데이터를 수집부터 전 처리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MLP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CNN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에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신호 처리하는 과정을 설명합니다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E175-DCE1-29FB-A837-2A76A2F6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AB3085-55E2-8BD6-0C35-C83487F2EA19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Labeling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BBF8A0-1B11-BAF6-4CE7-7FACCEB038D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6DE3D7-8682-124D-8C35-BBCCCBB4C5C2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0DCB5-B1CC-F7BF-8196-E8083FE0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9" y="1189288"/>
            <a:ext cx="11546596" cy="44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8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DAE1-8E58-38C4-075A-1852952E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D631AE8-27BC-9E82-8986-AC5371A1EAF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D6DD53-298A-18C9-A3B1-9F2F00EBEC3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167703-03E2-A885-135D-5F9D16A3C10E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D28CF43-0274-9A4C-0FD5-5AF604337967}"/>
              </a:ext>
            </a:extLst>
          </p:cNvPr>
          <p:cNvGrpSpPr/>
          <p:nvPr/>
        </p:nvGrpSpPr>
        <p:grpSpPr>
          <a:xfrm>
            <a:off x="1243792" y="1730085"/>
            <a:ext cx="9704415" cy="3908717"/>
            <a:chOff x="1270119" y="1730085"/>
            <a:chExt cx="9704415" cy="39087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F80CAF-84FA-3DCA-6731-9AE660567C52}"/>
                </a:ext>
              </a:extLst>
            </p:cNvPr>
            <p:cNvSpPr/>
            <p:nvPr/>
          </p:nvSpPr>
          <p:spPr>
            <a:xfrm>
              <a:off x="1388561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01_Training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0103AA-4129-FCF3-672A-4134268FF5E4}"/>
                </a:ext>
              </a:extLst>
            </p:cNvPr>
            <p:cNvSpPr/>
            <p:nvPr/>
          </p:nvSpPr>
          <p:spPr>
            <a:xfrm>
              <a:off x="4662562" y="2239793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E65F5BD-FE92-FC56-E1E8-E78CE9522764}"/>
                </a:ext>
              </a:extLst>
            </p:cNvPr>
            <p:cNvSpPr/>
            <p:nvPr/>
          </p:nvSpPr>
          <p:spPr>
            <a:xfrm>
              <a:off x="1388561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02_Evaluation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2BBD548-38FA-7414-54CC-3F73C45ACC07}"/>
                </a:ext>
              </a:extLst>
            </p:cNvPr>
            <p:cNvSpPr/>
            <p:nvPr/>
          </p:nvSpPr>
          <p:spPr>
            <a:xfrm>
              <a:off x="7936565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372C385-68A7-7461-BF14-82EAC7CD4EE1}"/>
                </a:ext>
              </a:extLst>
            </p:cNvPr>
            <p:cNvSpPr/>
            <p:nvPr/>
          </p:nvSpPr>
          <p:spPr>
            <a:xfrm>
              <a:off x="7936564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F0167C2-601E-F389-C7D8-340CD65F599F}"/>
                </a:ext>
              </a:extLst>
            </p:cNvPr>
            <p:cNvSpPr/>
            <p:nvPr/>
          </p:nvSpPr>
          <p:spPr>
            <a:xfrm>
              <a:off x="7936564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D9B6D3A-2735-72A7-2F04-9729D375E473}"/>
                </a:ext>
              </a:extLst>
            </p:cNvPr>
            <p:cNvSpPr/>
            <p:nvPr/>
          </p:nvSpPr>
          <p:spPr>
            <a:xfrm>
              <a:off x="7936567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175290-0884-5240-ABBB-5D021F5180B7}"/>
                </a:ext>
              </a:extLst>
            </p:cNvPr>
            <p:cNvSpPr/>
            <p:nvPr/>
          </p:nvSpPr>
          <p:spPr>
            <a:xfrm>
              <a:off x="7936565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E1D182D-F1A5-858B-ABB2-C49C625EA33B}"/>
                </a:ext>
              </a:extLst>
            </p:cNvPr>
            <p:cNvSpPr/>
            <p:nvPr/>
          </p:nvSpPr>
          <p:spPr>
            <a:xfrm>
              <a:off x="7936564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28EE802-648D-3A50-AB46-DB3657DDC10D}"/>
                </a:ext>
              </a:extLst>
            </p:cNvPr>
            <p:cNvSpPr/>
            <p:nvPr/>
          </p:nvSpPr>
          <p:spPr>
            <a:xfrm>
              <a:off x="4662563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3D7A40B-AF10-7C27-762D-8F8403FAD204}"/>
                </a:ext>
              </a:extLst>
            </p:cNvPr>
            <p:cNvSpPr/>
            <p:nvPr/>
          </p:nvSpPr>
          <p:spPr>
            <a:xfrm>
              <a:off x="4662562" y="4249448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6043D30A-DF19-386D-97AE-E9020EAE6A19}"/>
                </a:ext>
              </a:extLst>
            </p:cNvPr>
            <p:cNvSpPr/>
            <p:nvPr/>
          </p:nvSpPr>
          <p:spPr>
            <a:xfrm>
              <a:off x="4662562" y="4759157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E70F42C0-4446-AE9B-0355-EC4B492E77B9}"/>
                </a:ext>
              </a:extLst>
            </p:cNvPr>
            <p:cNvCxnSpPr>
              <a:stCxn id="35" idx="3"/>
              <a:endCxn id="107" idx="1"/>
            </p:cNvCxnSpPr>
            <p:nvPr/>
          </p:nvCxnSpPr>
          <p:spPr>
            <a:xfrm flipV="1">
              <a:off x="4426528" y="1919720"/>
              <a:ext cx="236035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F41A107-7A30-4F9D-C7C5-92FDCD674EC0}"/>
                </a:ext>
              </a:extLst>
            </p:cNvPr>
            <p:cNvCxnSpPr>
              <a:cxnSpLocks/>
              <a:stCxn id="96" idx="3"/>
              <a:endCxn id="108" idx="1"/>
            </p:cNvCxnSpPr>
            <p:nvPr/>
          </p:nvCxnSpPr>
          <p:spPr>
            <a:xfrm flipV="1">
              <a:off x="4426528" y="4439083"/>
              <a:ext cx="236034" cy="21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3AA1BFAF-985E-4B72-7FF1-8B0FAD4786F1}"/>
                </a:ext>
              </a:extLst>
            </p:cNvPr>
            <p:cNvCxnSpPr>
              <a:cxnSpLocks/>
              <a:stCxn id="97" idx="1"/>
              <a:endCxn id="107" idx="3"/>
            </p:cNvCxnSpPr>
            <p:nvPr/>
          </p:nvCxnSpPr>
          <p:spPr>
            <a:xfrm flipH="1">
              <a:off x="7700530" y="1919720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E166660-F415-51FE-21F8-1FE9E7BAA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3080431-B830-EF0F-DF10-1E7A1C61EC2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4D2B80A3-96BC-1F06-DD32-1FB63C6D18D9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 flipV="1">
              <a:off x="7818546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CD996A4-EDBB-55A7-3A89-3245181F4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530" y="4436042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DF94C5D2-4146-7ADE-C9B4-BF2D47588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634E575-7384-D545-2362-BCD28192578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30C8118-29D3-9A2C-BD61-2FEE2E990E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8546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15D6663-6BC3-44F2-8AFB-7EC7FDFBC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1927013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82EE71C-3FF9-96C6-A224-E65C085EE79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2422132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7B5F00C2-1214-2532-876A-C117D20F1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4439081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F8D385-79C3-320D-1E31-61DA78F26D68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4934200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E3FE7CE-926E-B2A8-4D8C-E381225BAF03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0D6A112-C87D-DF1A-5E07-A574EB87C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0119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6096707-4B48-F9CB-2904-8BA1BD817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24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7573-F8AF-13D5-034D-A5DDB85A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8D7215-07D5-B1A5-0ED5-85C8B4BBD271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4C88D-AE22-9BA3-D841-24341E62D85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MLP: Singal Processing</a:t>
            </a:r>
          </a:p>
          <a:p>
            <a:r>
              <a:rPr lang="en-US" altLang="ko-KR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MLP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를 이용한 신호 처리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9CD235-3C2E-CADC-A976-C9B298EAEE40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8E7512-D7A7-C7E9-70F4-4C9E86B74A09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EBF58D-6E6B-B3C6-3D61-A428AA7EB6ED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이를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MLP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에 활용하여 신호 처리한 모델을 설명하겠습니다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62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476B-8BFF-75A5-ED6C-4D80AFF2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9E1D68-0C9D-4B48-CC29-59BBB934B3D4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Best Result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645BD2-1693-1FF2-E4AC-777D473047B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96374D-8010-7046-A9FB-33D695A1709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C0FE1-A8C4-40F1-2E08-7A5DCA87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1" y="2376458"/>
            <a:ext cx="11617932" cy="21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71E4E3-EFD8-84C5-2A41-CC99B60CF6C2}"/>
              </a:ext>
            </a:extLst>
          </p:cNvPr>
          <p:cNvSpPr/>
          <p:nvPr/>
        </p:nvSpPr>
        <p:spPr>
          <a:xfrm>
            <a:off x="4184923" y="3023691"/>
            <a:ext cx="4454194" cy="465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6993A2-02E0-63C2-09C2-C4FFB99F7562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저는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MLP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에서 가장 높은 테스트 정확도로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0.986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이라는 수치를 얻었습니다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793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1AE4-3917-917C-9137-C00E16301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64E523-6B19-B9E1-94D1-63F8BA1E651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Input Data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D14718-4F4B-33E7-42C5-FB13BB7E6E4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C24A25-ABF7-B79A-E9D8-E67AFF1C091B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E1BDC3-C141-951C-65A0-1F64BCDAFC8E}"/>
              </a:ext>
            </a:extLst>
          </p:cNvPr>
          <p:cNvGrpSpPr/>
          <p:nvPr/>
        </p:nvGrpSpPr>
        <p:grpSpPr>
          <a:xfrm>
            <a:off x="1243792" y="1730085"/>
            <a:ext cx="9704415" cy="3908717"/>
            <a:chOff x="1270119" y="1730085"/>
            <a:chExt cx="9704415" cy="39087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6F1357-BA01-5375-9C88-A1EA9A2BE58E}"/>
                </a:ext>
              </a:extLst>
            </p:cNvPr>
            <p:cNvSpPr/>
            <p:nvPr/>
          </p:nvSpPr>
          <p:spPr>
            <a:xfrm>
              <a:off x="1388561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01_Training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CB8AB8-DD51-DCA5-4882-BC7B7E8C5675}"/>
                </a:ext>
              </a:extLst>
            </p:cNvPr>
            <p:cNvSpPr/>
            <p:nvPr/>
          </p:nvSpPr>
          <p:spPr>
            <a:xfrm>
              <a:off x="4662562" y="2239793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ADF46E0-0D50-6F3C-C2F7-60B142F23C76}"/>
                </a:ext>
              </a:extLst>
            </p:cNvPr>
            <p:cNvSpPr/>
            <p:nvPr/>
          </p:nvSpPr>
          <p:spPr>
            <a:xfrm>
              <a:off x="1388561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02_Evaluation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7BCA53-5032-D115-5247-551250D40991}"/>
                </a:ext>
              </a:extLst>
            </p:cNvPr>
            <p:cNvSpPr/>
            <p:nvPr/>
          </p:nvSpPr>
          <p:spPr>
            <a:xfrm>
              <a:off x="7936565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C8CFA6-28C0-44AE-34C8-00B9449C3B60}"/>
                </a:ext>
              </a:extLst>
            </p:cNvPr>
            <p:cNvSpPr/>
            <p:nvPr/>
          </p:nvSpPr>
          <p:spPr>
            <a:xfrm>
              <a:off x="7936564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BE0B6E-8213-4900-C67A-5C785A5A68BB}"/>
                </a:ext>
              </a:extLst>
            </p:cNvPr>
            <p:cNvSpPr/>
            <p:nvPr/>
          </p:nvSpPr>
          <p:spPr>
            <a:xfrm>
              <a:off x="7936564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1DE134-0B71-F181-07CE-B033D67F0609}"/>
                </a:ext>
              </a:extLst>
            </p:cNvPr>
            <p:cNvSpPr/>
            <p:nvPr/>
          </p:nvSpPr>
          <p:spPr>
            <a:xfrm>
              <a:off x="7936567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2EFD28-5B8E-A097-C985-8D7B24D53BDB}"/>
                </a:ext>
              </a:extLst>
            </p:cNvPr>
            <p:cNvSpPr/>
            <p:nvPr/>
          </p:nvSpPr>
          <p:spPr>
            <a:xfrm>
              <a:off x="7936565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F260A7-20F3-D00C-875D-1F7226C70D7E}"/>
                </a:ext>
              </a:extLst>
            </p:cNvPr>
            <p:cNvSpPr/>
            <p:nvPr/>
          </p:nvSpPr>
          <p:spPr>
            <a:xfrm>
              <a:off x="7936564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1D39DA-5B1F-11B4-3A6E-109C325168CA}"/>
                </a:ext>
              </a:extLst>
            </p:cNvPr>
            <p:cNvSpPr/>
            <p:nvPr/>
          </p:nvSpPr>
          <p:spPr>
            <a:xfrm>
              <a:off x="4662563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071B95-522D-3230-E947-9E7FF8B02198}"/>
                </a:ext>
              </a:extLst>
            </p:cNvPr>
            <p:cNvSpPr/>
            <p:nvPr/>
          </p:nvSpPr>
          <p:spPr>
            <a:xfrm>
              <a:off x="4662562" y="4249448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712977-4FD3-85F0-76F7-D0D8243B3C33}"/>
                </a:ext>
              </a:extLst>
            </p:cNvPr>
            <p:cNvSpPr/>
            <p:nvPr/>
          </p:nvSpPr>
          <p:spPr>
            <a:xfrm>
              <a:off x="4662562" y="4759157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31203F2-1B2C-6E9C-9C31-E54434F7CE13}"/>
                </a:ext>
              </a:extLst>
            </p:cNvPr>
            <p:cNvCxnSpPr>
              <a:stCxn id="5" idx="3"/>
              <a:endCxn id="16" idx="1"/>
            </p:cNvCxnSpPr>
            <p:nvPr/>
          </p:nvCxnSpPr>
          <p:spPr>
            <a:xfrm flipV="1">
              <a:off x="4426528" y="1919720"/>
              <a:ext cx="236035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149EA7-220A-978F-CC6C-63575D9CB7D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 flipV="1">
              <a:off x="4426528" y="4439083"/>
              <a:ext cx="236034" cy="21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1E8728-BBFB-4E7F-0FB5-3E9E11247669}"/>
                </a:ext>
              </a:extLst>
            </p:cNvPr>
            <p:cNvCxnSpPr>
              <a:cxnSpLocks/>
              <a:stCxn id="9" idx="1"/>
              <a:endCxn id="16" idx="3"/>
            </p:cNvCxnSpPr>
            <p:nvPr/>
          </p:nvCxnSpPr>
          <p:spPr>
            <a:xfrm flipH="1">
              <a:off x="7700530" y="1919720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47810EE-ACE3-0FD9-0DE5-74D65D12E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BC7CD45-C8E0-C9E7-2C9A-BA0B982255D7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821AB89-51E4-3058-3FFD-7715638B121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818546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B6ED7A5-6936-BD72-73BC-DB8E01DA8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530" y="4436042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F865CFB-4FF9-FFC2-B01C-85C9A1FA2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C1E685-9A9F-FCC3-E3D9-108428ADB7CA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A7003CA-EBCA-6891-5074-0AC2E5E673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8546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FE25375-534E-C284-C334-83A9E88E6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1927013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CB75702-F000-7177-0296-DC652A56A372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2422132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0845CCA-4700-55A6-8A75-90C5C9FA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4439081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2901BE81-6042-60FC-0A86-3F387FAB9C67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4934200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직선 연결선 1024">
              <a:extLst>
                <a:ext uri="{FF2B5EF4-FFF2-40B4-BE49-F238E27FC236}">
                  <a16:creationId xmlns:a16="http://schemas.microsoft.com/office/drawing/2014/main" id="{11E3E8FF-5CF8-B9EE-1FC4-84BA72055344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8657D402-AC52-2A7D-4466-CDC015304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0119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 1027">
              <a:extLst>
                <a:ext uri="{FF2B5EF4-FFF2-40B4-BE49-F238E27FC236}">
                  <a16:creationId xmlns:a16="http://schemas.microsoft.com/office/drawing/2014/main" id="{4D1FB46F-C804-BC30-9AC9-CC15371BC258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28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E69A4-4429-B5A6-4656-D15B506A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393CC-F644-5DAB-7F48-A1C07B37620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Input Data(Label)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15C907-743B-A811-A619-11D4D995D4B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123DE-8E15-8DDF-F871-A986CE7EE4ED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F8BFB-AF1F-4E87-D4EE-684AA5C3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9" y="1189288"/>
            <a:ext cx="11546596" cy="44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26D1-CE10-4D08-6C06-409154F3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EF76DA8-4060-010B-3011-8F9684698A7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Data Normalization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C29699-621A-4005-A28D-89C7C0604A7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AD8602-A8EA-557B-64F1-F5C510D3169A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A065A-C7C0-496B-ACD2-846A0BA2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89" r="3925"/>
          <a:stretch>
            <a:fillRect/>
          </a:stretch>
        </p:blipFill>
        <p:spPr>
          <a:xfrm>
            <a:off x="271538" y="2086852"/>
            <a:ext cx="10291148" cy="355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18E81C-05F6-E189-D4D3-B8CBEE42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016" r="5895" b="1915"/>
          <a:stretch>
            <a:fillRect/>
          </a:stretch>
        </p:blipFill>
        <p:spPr>
          <a:xfrm>
            <a:off x="221050" y="3535375"/>
            <a:ext cx="10291137" cy="355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8D22B8-B9D6-C869-0571-5606244C0D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4" t="83924" r="2361" b="10426"/>
          <a:stretch>
            <a:fillRect/>
          </a:stretch>
        </p:blipFill>
        <p:spPr>
          <a:xfrm>
            <a:off x="271538" y="5081883"/>
            <a:ext cx="10205394" cy="3554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3B6135-02B0-92DA-77E8-1776BF8DE75A}"/>
              </a:ext>
            </a:extLst>
          </p:cNvPr>
          <p:cNvSpPr/>
          <p:nvPr/>
        </p:nvSpPr>
        <p:spPr>
          <a:xfrm>
            <a:off x="3598160" y="1437887"/>
            <a:ext cx="204403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비정규화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DE4584-C997-8F8F-8A72-2BEA85B21ACC}"/>
              </a:ext>
            </a:extLst>
          </p:cNvPr>
          <p:cNvSpPr/>
          <p:nvPr/>
        </p:nvSpPr>
        <p:spPr>
          <a:xfrm>
            <a:off x="3598160" y="2916520"/>
            <a:ext cx="204403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Z-SCORE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2FD648-688A-1F84-758B-F05147811608}"/>
              </a:ext>
            </a:extLst>
          </p:cNvPr>
          <p:cNvSpPr/>
          <p:nvPr/>
        </p:nvSpPr>
        <p:spPr>
          <a:xfrm>
            <a:off x="3598160" y="4477797"/>
            <a:ext cx="2044038" cy="60099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PCA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1A360D-DCA5-6800-804C-F6854B9276CD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가장 먼저 데이터 정규화에 대해 비교해보았고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PCA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정규화 처리를 거친 결과가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가장 좋은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258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C0626-B797-9D22-C7EE-4FD1C03F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79013D-5812-48D9-3144-3A9E8484475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Output Layer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FD1D65-6BD6-2F0B-E3C0-73FF4A2BB79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71CA1-D1D6-EFB3-80B5-918A588A6B66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6140B-5558-81CB-05BD-A86EE065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0" y="1297167"/>
            <a:ext cx="11377148" cy="1704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442547-0518-7668-A318-1BD4D861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09" y="3345006"/>
            <a:ext cx="11385770" cy="23907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D4C836-2D33-7207-24E5-AEB091538077}"/>
              </a:ext>
            </a:extLst>
          </p:cNvPr>
          <p:cNvSpPr/>
          <p:nvPr/>
        </p:nvSpPr>
        <p:spPr>
          <a:xfrm>
            <a:off x="4670714" y="5351318"/>
            <a:ext cx="4395354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A674E-662B-25D4-1D58-6B71DA876036}"/>
              </a:ext>
            </a:extLst>
          </p:cNvPr>
          <p:cNvSpPr/>
          <p:nvPr/>
        </p:nvSpPr>
        <p:spPr>
          <a:xfrm>
            <a:off x="5347855" y="2591270"/>
            <a:ext cx="3432463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0224CD-7622-B65E-3EF2-E7C40E4AA00F}"/>
              </a:ext>
            </a:extLst>
          </p:cNvPr>
          <p:cNvSpPr/>
          <p:nvPr/>
        </p:nvSpPr>
        <p:spPr>
          <a:xfrm>
            <a:off x="3225075" y="4748250"/>
            <a:ext cx="2926343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6DEFEF-236C-02C8-00D9-61C842AD8F94}"/>
              </a:ext>
            </a:extLst>
          </p:cNvPr>
          <p:cNvSpPr/>
          <p:nvPr/>
        </p:nvSpPr>
        <p:spPr>
          <a:xfrm>
            <a:off x="3678811" y="2289934"/>
            <a:ext cx="3432463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48DB3C-84B1-4582-5271-3EE5EAB2EBFE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출력층에서는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클래스를 처리하기 위해 </a:t>
            </a:r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softmax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함수와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sparse categorical </a:t>
            </a:r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crossentropy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손실 함수를 적용하였습니다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0604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523C-8DF1-CB4C-5B18-A6D9CE0A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6900892-B5AF-589F-23B8-3660A994F6B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Dense Layer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2169B-DDBA-1812-21AE-CC0BEF7D4EC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BFA78-3771-FE56-584C-F41FC3B3DF3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AD934-CCC0-FC34-80AB-77C795E7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0" y="1297167"/>
            <a:ext cx="11377148" cy="1704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ADB39-ED90-7D0A-A32E-539E91EA5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09" y="3345006"/>
            <a:ext cx="11385770" cy="23907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E5D23E-2B5C-263E-67E7-E7CD0FCB8169}"/>
              </a:ext>
            </a:extLst>
          </p:cNvPr>
          <p:cNvSpPr/>
          <p:nvPr/>
        </p:nvSpPr>
        <p:spPr>
          <a:xfrm>
            <a:off x="514350" y="1610590"/>
            <a:ext cx="8671213" cy="670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6106B9-363F-202B-5D69-999677913C2A}"/>
              </a:ext>
            </a:extLst>
          </p:cNvPr>
          <p:cNvSpPr/>
          <p:nvPr/>
        </p:nvSpPr>
        <p:spPr>
          <a:xfrm>
            <a:off x="474950" y="3679248"/>
            <a:ext cx="8671213" cy="1100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9D1148-978D-0074-8073-3DF6882EB04B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Dense Layer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는 과적합을 방지하기 위한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Dropout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을 추가하고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더욱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세밀화하였습니다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64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98F-E852-6B3B-E9E2-04355C0A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63096E-4F96-984F-BE7C-9C1F26EA1F6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Dense Layer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BB5FC-5794-9283-CEE0-3DFA81081FF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DCFC63-3DC5-D5BE-2684-141A79866111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74C20F-5124-5754-F7FA-7CB6A9ECF591}"/>
              </a:ext>
            </a:extLst>
          </p:cNvPr>
          <p:cNvSpPr/>
          <p:nvPr/>
        </p:nvSpPr>
        <p:spPr>
          <a:xfrm>
            <a:off x="321560" y="3002460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Dense(64), Dropout, Dense</a:t>
            </a:r>
            <a:r>
              <a:rPr lang="en-US" altLang="ko-KR" sz="3200" b="1">
                <a:solidFill>
                  <a:schemeClr val="bg1"/>
                </a:solidFill>
              </a:rPr>
              <a:t>(32)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AF6F9A-7277-6E3F-287E-3E6E82C3D4D2}"/>
              </a:ext>
            </a:extLst>
          </p:cNvPr>
          <p:cNvSpPr/>
          <p:nvPr/>
        </p:nvSpPr>
        <p:spPr>
          <a:xfrm>
            <a:off x="321560" y="1346101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Dense(32)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71BBD-C1A6-23E7-6AB0-E03053E071DA}"/>
              </a:ext>
            </a:extLst>
          </p:cNvPr>
          <p:cNvSpPr/>
          <p:nvPr/>
        </p:nvSpPr>
        <p:spPr>
          <a:xfrm>
            <a:off x="321560" y="4701163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Dense(128), Dense(64), Dropout, Dense(32)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7AB053-6AFD-AB39-D582-0D5B5F27B5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83924" r="21465" b="10617"/>
          <a:stretch>
            <a:fillRect/>
          </a:stretch>
        </p:blipFill>
        <p:spPr>
          <a:xfrm>
            <a:off x="271537" y="5407864"/>
            <a:ext cx="11545200" cy="4841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330E08-CDD4-CDA2-E521-99B991AE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59" y="3667370"/>
            <a:ext cx="11545200" cy="4566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1A10E8-2787-1506-EFB7-5DCED47BA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59" y="2016603"/>
            <a:ext cx="11545200" cy="4987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2ABC78-25CE-6F5F-F6B1-86694C7EF6DA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층에 대해 다양한 구성을 갖고 테스트 한 결과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604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Data Collection &amp; Preprocessing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데이터 수집 및 전 처리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187848-F36E-0B0F-71AD-758864A9750B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75FA42-7FF7-049E-3602-D0A40AC717DA}"/>
              </a:ext>
            </a:extLst>
          </p:cNvPr>
          <p:cNvSpPr/>
          <p:nvPr/>
        </p:nvSpPr>
        <p:spPr>
          <a:xfrm>
            <a:off x="0" y="561328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이번 기말 과제에서 저는 데이터를 직접 제가 수집하고 가공하였습니다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 과정을 설명하도록 하겠습니다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2F12-DDBB-EABA-DB00-EBE23EB7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9CBFEF-014D-E284-EBA7-89B26696C269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Dense Layer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099AEB-6A09-D400-A3BB-E76AF34208A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3449DF-B889-E930-BB36-6CF75729A183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1E64D6-424A-13D0-B6F9-C43D1FE47710}"/>
              </a:ext>
            </a:extLst>
          </p:cNvPr>
          <p:cNvSpPr/>
          <p:nvPr/>
        </p:nvSpPr>
        <p:spPr>
          <a:xfrm>
            <a:off x="321560" y="3002460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Dense(64), Dropout, Dense</a:t>
            </a:r>
            <a:r>
              <a:rPr lang="en-US" altLang="ko-KR" sz="3200" b="1">
                <a:solidFill>
                  <a:schemeClr val="bg1"/>
                </a:solidFill>
              </a:rPr>
              <a:t>(32)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D98C5-2820-F65D-656C-EAF2A3BCAC83}"/>
              </a:ext>
            </a:extLst>
          </p:cNvPr>
          <p:cNvSpPr/>
          <p:nvPr/>
        </p:nvSpPr>
        <p:spPr>
          <a:xfrm>
            <a:off x="321560" y="1346101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Dense(32)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EA2492-84D1-FD52-0E41-7B6471062C6E}"/>
              </a:ext>
            </a:extLst>
          </p:cNvPr>
          <p:cNvSpPr/>
          <p:nvPr/>
        </p:nvSpPr>
        <p:spPr>
          <a:xfrm>
            <a:off x="321560" y="4701163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Dense(128), Dense(64), Dropout, Dense(32)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8E2CE-34E5-C1BD-03A9-D2A5EDC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83924" r="21465" b="10617"/>
          <a:stretch>
            <a:fillRect/>
          </a:stretch>
        </p:blipFill>
        <p:spPr>
          <a:xfrm>
            <a:off x="271537" y="5407864"/>
            <a:ext cx="11545200" cy="4841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1C63F8-7747-E88B-46CC-5E57B1DF6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59" y="3667370"/>
            <a:ext cx="11545200" cy="4566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791923-7961-0C17-2CF8-7C1358FE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59" y="2016603"/>
            <a:ext cx="11545200" cy="4987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1E8B4-7580-FA70-5F5E-A1766816832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Dropout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층을 갖고 있고 가장 세밀한 구성을 갖고 있을 때 높은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03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3ADF-137A-BFFF-354F-55FCB2E7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9823F17-CDB9-270E-CCBA-322118C026C9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Dropout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ACF968-1883-ABE0-1B87-59AA2D4E24A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3E0DB1-53C8-B7BD-E235-683DAE1E6B8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753196-E53F-2F5B-F721-ECF197E13627}"/>
              </a:ext>
            </a:extLst>
          </p:cNvPr>
          <p:cNvSpPr/>
          <p:nvPr/>
        </p:nvSpPr>
        <p:spPr>
          <a:xfrm>
            <a:off x="321560" y="2156837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Dense(128), Dense(64) Dense(32)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D585CC-AE40-A410-AC8A-9077AE5A76AD}"/>
              </a:ext>
            </a:extLst>
          </p:cNvPr>
          <p:cNvSpPr/>
          <p:nvPr/>
        </p:nvSpPr>
        <p:spPr>
          <a:xfrm>
            <a:off x="321560" y="4267909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Dense(128), Dense(64), Dropout, Dense(32)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9375EA-95C7-864D-5618-4904D3BC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83924" r="21465" b="10617"/>
          <a:stretch>
            <a:fillRect/>
          </a:stretch>
        </p:blipFill>
        <p:spPr>
          <a:xfrm>
            <a:off x="323400" y="4891994"/>
            <a:ext cx="11545200" cy="484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8FAE0A-3F88-1481-5449-610A140A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8" y="2841975"/>
            <a:ext cx="11545200" cy="517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3B3F21-F405-767A-B3F1-F508DCCE77C5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Dropout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층은 포함되어야 더 좋은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246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C5D6-275D-0633-BB9A-0026144A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20315E0-4CFD-F647-1D4B-26017D0156E6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epoch, </a:t>
            </a:r>
            <a:r>
              <a:rPr lang="en-US" altLang="ko-KR" sz="6000" b="1" i="0" dirty="0" err="1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batch_size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6273E-1798-E07C-2C26-2F954E2C619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491520-A1F6-B684-F516-72A7C2D0F5E1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3FFFAB-FE29-35ED-EC41-56E0CB409A48}"/>
              </a:ext>
            </a:extLst>
          </p:cNvPr>
          <p:cNvSpPr/>
          <p:nvPr/>
        </p:nvSpPr>
        <p:spPr>
          <a:xfrm>
            <a:off x="321560" y="3002460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Epoch(55)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E6B65-6A82-B841-A322-2688824A3ACB}"/>
              </a:ext>
            </a:extLst>
          </p:cNvPr>
          <p:cNvSpPr/>
          <p:nvPr/>
        </p:nvSpPr>
        <p:spPr>
          <a:xfrm>
            <a:off x="321560" y="1346101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Epoch(20)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A1D348-E99E-8414-542E-D40DE842A1A4}"/>
              </a:ext>
            </a:extLst>
          </p:cNvPr>
          <p:cNvSpPr/>
          <p:nvPr/>
        </p:nvSpPr>
        <p:spPr>
          <a:xfrm>
            <a:off x="321560" y="4701163"/>
            <a:ext cx="11544858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Epoch(100)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CA65A6-D8AE-A3AF-B2ED-ECBF41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83924" r="21465" b="10617"/>
          <a:stretch>
            <a:fillRect/>
          </a:stretch>
        </p:blipFill>
        <p:spPr>
          <a:xfrm>
            <a:off x="323400" y="3603453"/>
            <a:ext cx="11545200" cy="484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C7556D-A4DF-61BD-BB4A-B078AB86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0" y="2008692"/>
            <a:ext cx="11545200" cy="464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9A9E33-BFFF-3B1A-6B4F-44B6087F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8" y="5341318"/>
            <a:ext cx="11545200" cy="4440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E11567-AA96-C28F-876D-E9DFA05E933F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Epoch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의 경우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지속적인 테스트를 통해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55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회의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Epoch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를 가질 때 가장 좋은 정확도를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15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8204-0E5A-3D3F-6467-719CD746D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9D0007-42B4-9A4E-3A3D-0FC9AF7817E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MLP: epoch, </a:t>
            </a:r>
            <a:r>
              <a:rPr lang="en-US" altLang="ko-KR" sz="6000" b="1" i="0" dirty="0" err="1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batch_size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DE8B87-87E0-C5F8-6F1F-D17433531A5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ECEC5B-4D85-1119-18CA-D71F66C077AC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6C9B4E-10FA-479A-3042-E8C60D39CA8B}"/>
              </a:ext>
            </a:extLst>
          </p:cNvPr>
          <p:cNvSpPr/>
          <p:nvPr/>
        </p:nvSpPr>
        <p:spPr>
          <a:xfrm>
            <a:off x="321560" y="3002460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rgbClr val="00B0F0"/>
                </a:solidFill>
              </a:rPr>
              <a:t>Batch_size</a:t>
            </a:r>
            <a:r>
              <a:rPr lang="en-US" altLang="ko-KR" sz="3200" b="1" dirty="0">
                <a:solidFill>
                  <a:srgbClr val="00B0F0"/>
                </a:solidFill>
              </a:rPr>
              <a:t>(128)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865A5-B077-F4A9-0645-532DF7BDFFA0}"/>
              </a:ext>
            </a:extLst>
          </p:cNvPr>
          <p:cNvSpPr/>
          <p:nvPr/>
        </p:nvSpPr>
        <p:spPr>
          <a:xfrm>
            <a:off x="321560" y="1346101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</a:rPr>
              <a:t>Batch_size</a:t>
            </a:r>
            <a:r>
              <a:rPr lang="en-US" altLang="ko-KR" sz="3200" b="1" dirty="0">
                <a:solidFill>
                  <a:schemeClr val="bg1"/>
                </a:solidFill>
              </a:rPr>
              <a:t>(64)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FEF6A-5293-BECB-F15B-FB4DFD2F5950}"/>
              </a:ext>
            </a:extLst>
          </p:cNvPr>
          <p:cNvSpPr/>
          <p:nvPr/>
        </p:nvSpPr>
        <p:spPr>
          <a:xfrm>
            <a:off x="321560" y="4701163"/>
            <a:ext cx="11544858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</a:rPr>
              <a:t>Batch_size</a:t>
            </a:r>
            <a:r>
              <a:rPr lang="en-US" altLang="ko-KR" sz="3200" b="1" dirty="0">
                <a:solidFill>
                  <a:schemeClr val="bg1"/>
                </a:solidFill>
              </a:rPr>
              <a:t>(256)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9307C-9EDD-0224-90E1-5F0ED291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83924" r="21465" b="10617"/>
          <a:stretch>
            <a:fillRect/>
          </a:stretch>
        </p:blipFill>
        <p:spPr>
          <a:xfrm>
            <a:off x="323400" y="3603453"/>
            <a:ext cx="11545200" cy="484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CAF26-6CA9-FD31-6795-B25FDDDA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0" y="1965358"/>
            <a:ext cx="11545200" cy="4235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46B30A-E295-C3FE-B7D5-C9611D7EB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60" y="5333540"/>
            <a:ext cx="11545200" cy="4596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107ECA-94AC-83AC-A7DA-A8CACE4F4AF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Batch size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의 경우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128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로 설정했을 때 가장 좋은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930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43225-E4EF-62E6-F821-74DC3266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18AF08-4296-8215-0C1F-42251035A4D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4BEC5B-714B-E21A-4822-74D1A56E2F4D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CNN: Data Preprocessing</a:t>
            </a:r>
          </a:p>
          <a:p>
            <a:r>
              <a:rPr lang="en-US" altLang="ko-KR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에 활용하기 위한 데이터 전 처리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72A1F5-19FB-9AC3-B801-21A4463103F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54D29A-19C9-E2E5-BCD3-BAE6A23A07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62D321-0F69-8FCD-ACC7-BC1266B0542B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다음은 음악 데이터를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차원 사상 처리하는 데이터 전 처리 과정에 대해 보이겠습니다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7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3025-ED37-7F4D-E95F-BC702003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131D8E0-2E73-4084-7135-D1045DC2DB79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5A89FE-EF26-18FC-01E3-EDA80858D4E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6E00EC-0BC2-3BDF-C301-02CAAC59A71A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878E85-061D-4D0C-EB86-30A5D38B890F}"/>
              </a:ext>
            </a:extLst>
          </p:cNvPr>
          <p:cNvGrpSpPr/>
          <p:nvPr/>
        </p:nvGrpSpPr>
        <p:grpSpPr>
          <a:xfrm>
            <a:off x="1243792" y="1730085"/>
            <a:ext cx="9704415" cy="3908717"/>
            <a:chOff x="1270119" y="1730085"/>
            <a:chExt cx="9704415" cy="39087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B053F0-7472-3A6E-E43D-FE76DABB68C6}"/>
                </a:ext>
              </a:extLst>
            </p:cNvPr>
            <p:cNvSpPr/>
            <p:nvPr/>
          </p:nvSpPr>
          <p:spPr>
            <a:xfrm>
              <a:off x="1388561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01_Training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D8180D-B081-9248-F517-C2F970554B25}"/>
                </a:ext>
              </a:extLst>
            </p:cNvPr>
            <p:cNvSpPr/>
            <p:nvPr/>
          </p:nvSpPr>
          <p:spPr>
            <a:xfrm>
              <a:off x="4662562" y="2239793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110310-5FD8-67EE-8B78-D23604971751}"/>
                </a:ext>
              </a:extLst>
            </p:cNvPr>
            <p:cNvSpPr/>
            <p:nvPr/>
          </p:nvSpPr>
          <p:spPr>
            <a:xfrm>
              <a:off x="1388561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02_Evaluation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C301F-EA09-68E0-A437-80222BF041BB}"/>
                </a:ext>
              </a:extLst>
            </p:cNvPr>
            <p:cNvSpPr/>
            <p:nvPr/>
          </p:nvSpPr>
          <p:spPr>
            <a:xfrm>
              <a:off x="7936565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A658CF-839B-7F34-BBE9-90290AFA797A}"/>
                </a:ext>
              </a:extLst>
            </p:cNvPr>
            <p:cNvSpPr/>
            <p:nvPr/>
          </p:nvSpPr>
          <p:spPr>
            <a:xfrm>
              <a:off x="7936564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616192-9F1C-CEEE-5D64-3F570773106B}"/>
                </a:ext>
              </a:extLst>
            </p:cNvPr>
            <p:cNvSpPr/>
            <p:nvPr/>
          </p:nvSpPr>
          <p:spPr>
            <a:xfrm>
              <a:off x="7936564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9F7F43-E865-D743-CC80-19C5852E54D1}"/>
                </a:ext>
              </a:extLst>
            </p:cNvPr>
            <p:cNvSpPr/>
            <p:nvPr/>
          </p:nvSpPr>
          <p:spPr>
            <a:xfrm>
              <a:off x="7936567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88C14B1-0F4E-3E78-221B-EC0F10B528D7}"/>
                </a:ext>
              </a:extLst>
            </p:cNvPr>
            <p:cNvSpPr/>
            <p:nvPr/>
          </p:nvSpPr>
          <p:spPr>
            <a:xfrm>
              <a:off x="7936565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A18D19-6288-EEFA-7294-F1DB68F9873F}"/>
                </a:ext>
              </a:extLst>
            </p:cNvPr>
            <p:cNvSpPr/>
            <p:nvPr/>
          </p:nvSpPr>
          <p:spPr>
            <a:xfrm>
              <a:off x="7936564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2EA1DA-774E-5E19-6D7D-1933B437B7DC}"/>
                </a:ext>
              </a:extLst>
            </p:cNvPr>
            <p:cNvSpPr/>
            <p:nvPr/>
          </p:nvSpPr>
          <p:spPr>
            <a:xfrm>
              <a:off x="4662563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14DA5E-8E3A-AD1C-4514-7895494CE9F1}"/>
                </a:ext>
              </a:extLst>
            </p:cNvPr>
            <p:cNvSpPr/>
            <p:nvPr/>
          </p:nvSpPr>
          <p:spPr>
            <a:xfrm>
              <a:off x="4662562" y="4249448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4180A8-F606-CE6F-D9B5-31EAAFF0930D}"/>
                </a:ext>
              </a:extLst>
            </p:cNvPr>
            <p:cNvSpPr/>
            <p:nvPr/>
          </p:nvSpPr>
          <p:spPr>
            <a:xfrm>
              <a:off x="4662562" y="4759157"/>
              <a:ext cx="3037542" cy="3792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Labels.csv</a:t>
              </a:r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7899994-14C5-98B2-994D-F34D3E1B51D8}"/>
                </a:ext>
              </a:extLst>
            </p:cNvPr>
            <p:cNvCxnSpPr>
              <a:stCxn id="5" idx="3"/>
              <a:endCxn id="16" idx="1"/>
            </p:cNvCxnSpPr>
            <p:nvPr/>
          </p:nvCxnSpPr>
          <p:spPr>
            <a:xfrm flipV="1">
              <a:off x="4426528" y="1919720"/>
              <a:ext cx="236035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3AB04-BEBD-7318-61D0-5EC27692A379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 flipV="1">
              <a:off x="4426528" y="4439083"/>
              <a:ext cx="236034" cy="21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31071B-EDFE-007B-86E9-3994271C7A97}"/>
                </a:ext>
              </a:extLst>
            </p:cNvPr>
            <p:cNvCxnSpPr>
              <a:cxnSpLocks/>
              <a:stCxn id="9" idx="1"/>
              <a:endCxn id="16" idx="3"/>
            </p:cNvCxnSpPr>
            <p:nvPr/>
          </p:nvCxnSpPr>
          <p:spPr>
            <a:xfrm flipH="1">
              <a:off x="7700530" y="1919720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85EF582-B927-799E-DB68-E9D69C4B4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5F0FC14-BD3F-DC64-42BA-FBD65B6A878A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30CA720-5B6C-DA71-966C-3E7032059CF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818546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0CF154-1AAF-913A-B625-72A174D71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530" y="4436042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BCF353-D723-92EB-6446-2EF0F7FBF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06CE4B7-A249-9619-981A-A99894990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E1667C2-4DFA-581E-2A6F-9BCA77148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8546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E0D8EF-5E35-B93B-3E1B-47D51F30D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1927013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3A9E4C7-CDAC-E20D-CA28-325EF7DC1057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2422132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B7488F9-3321-0B39-11F4-877AC31B9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544" y="4439081"/>
              <a:ext cx="0" cy="502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D4DB7AF7-A80D-41E6-2DA7-B0FBA7E98727}"/>
                </a:ext>
              </a:extLst>
            </p:cNvPr>
            <p:cNvCxnSpPr>
              <a:cxnSpLocks/>
            </p:cNvCxnSpPr>
            <p:nvPr/>
          </p:nvCxnSpPr>
          <p:spPr>
            <a:xfrm>
              <a:off x="4544544" y="4934200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직선 연결선 1024">
              <a:extLst>
                <a:ext uri="{FF2B5EF4-FFF2-40B4-BE49-F238E27FC236}">
                  <a16:creationId xmlns:a16="http://schemas.microsoft.com/office/drawing/2014/main" id="{B7BE3966-9CAF-CF48-403A-FD8BF53D9E44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B2DFACCC-8B00-C69B-288E-407F53573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0119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 1027">
              <a:extLst>
                <a:ext uri="{FF2B5EF4-FFF2-40B4-BE49-F238E27FC236}">
                  <a16:creationId xmlns:a16="http://schemas.microsoft.com/office/drawing/2014/main" id="{6D7710DF-FB17-B316-FFB9-F9A95EBF0A45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162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821D-D91A-6393-D0C0-011A9CFD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C67C4D6-00A4-152A-6F2F-0CA7FD39E6E6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325E31-0B7E-22E6-03DD-327AC2B958B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7B0EA-1E0A-944F-DD0D-3415F27E59A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15753A18-488F-EDC2-2778-9CA00F55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93" y="1195530"/>
            <a:ext cx="7905814" cy="5119374"/>
          </a:xfrm>
          <a:prstGeom prst="rect">
            <a:avLst/>
          </a:prstGeom>
        </p:spPr>
      </p:pic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F72EE689-D30E-37E5-1231-7A04FE0D6CF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교수님께서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차시 수업에 제시해주신 코드를 활용하였습니다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808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F230-C972-EABE-DEF5-793E8847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7C4671-20CF-5AE1-1A3E-75A873810304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7ED8B8-94D0-02E8-F055-4BADD83EE01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8225F7-B10C-78C0-B4DC-DB3899169FCB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862037-A84E-8281-4190-060B27EA2361}"/>
              </a:ext>
            </a:extLst>
          </p:cNvPr>
          <p:cNvSpPr/>
          <p:nvPr/>
        </p:nvSpPr>
        <p:spPr>
          <a:xfrm>
            <a:off x="528590" y="1279038"/>
            <a:ext cx="1199233" cy="5118023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[1,323,000]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9ADA36-B1D2-218C-56DB-D97B67A37A66}"/>
              </a:ext>
            </a:extLst>
          </p:cNvPr>
          <p:cNvSpPr/>
          <p:nvPr/>
        </p:nvSpPr>
        <p:spPr>
          <a:xfrm>
            <a:off x="1818848" y="127903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37FB60-D149-E5C7-B92E-6A4655FAA94C}"/>
              </a:ext>
            </a:extLst>
          </p:cNvPr>
          <p:cNvSpPr/>
          <p:nvPr/>
        </p:nvSpPr>
        <p:spPr>
          <a:xfrm>
            <a:off x="1818848" y="185778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B3FA4C-8488-AC1C-A114-1EF34F1826A1}"/>
              </a:ext>
            </a:extLst>
          </p:cNvPr>
          <p:cNvSpPr/>
          <p:nvPr/>
        </p:nvSpPr>
        <p:spPr>
          <a:xfrm>
            <a:off x="1818848" y="243653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2B23-C0B0-0976-A44D-298B8834983D}"/>
              </a:ext>
            </a:extLst>
          </p:cNvPr>
          <p:cNvSpPr/>
          <p:nvPr/>
        </p:nvSpPr>
        <p:spPr>
          <a:xfrm>
            <a:off x="1818848" y="301527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CC450D-5576-3C83-2CD9-8FFA480E2E0A}"/>
              </a:ext>
            </a:extLst>
          </p:cNvPr>
          <p:cNvSpPr/>
          <p:nvPr/>
        </p:nvSpPr>
        <p:spPr>
          <a:xfrm>
            <a:off x="1818848" y="3594023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39753-D5F2-107C-64D2-1B1C9E1C26EC}"/>
              </a:ext>
            </a:extLst>
          </p:cNvPr>
          <p:cNvSpPr/>
          <p:nvPr/>
        </p:nvSpPr>
        <p:spPr>
          <a:xfrm>
            <a:off x="1818848" y="4172769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5476B0-E44C-9239-CF6D-C212E62519C8}"/>
              </a:ext>
            </a:extLst>
          </p:cNvPr>
          <p:cNvSpPr/>
          <p:nvPr/>
        </p:nvSpPr>
        <p:spPr>
          <a:xfrm>
            <a:off x="1818848" y="4751515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9CACA6-2F73-E829-5AF5-FC506C26A130}"/>
              </a:ext>
            </a:extLst>
          </p:cNvPr>
          <p:cNvSpPr/>
          <p:nvPr/>
        </p:nvSpPr>
        <p:spPr>
          <a:xfrm>
            <a:off x="1818848" y="5330261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450488-83EC-86D6-6CA2-494142EE3EA5}"/>
              </a:ext>
            </a:extLst>
          </p:cNvPr>
          <p:cNvSpPr/>
          <p:nvPr/>
        </p:nvSpPr>
        <p:spPr>
          <a:xfrm>
            <a:off x="1818848" y="5909007"/>
            <a:ext cx="941182" cy="4880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A3BA40-6ACF-17AD-2CCD-B6AEAC4CAFB7}"/>
              </a:ext>
            </a:extLst>
          </p:cNvPr>
          <p:cNvCxnSpPr>
            <a:cxnSpLocks/>
          </p:cNvCxnSpPr>
          <p:nvPr/>
        </p:nvCxnSpPr>
        <p:spPr>
          <a:xfrm>
            <a:off x="3423347" y="3830640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7D1E29-EB92-ADDE-6AC8-A3A9C077EA3A}"/>
              </a:ext>
            </a:extLst>
          </p:cNvPr>
          <p:cNvSpPr/>
          <p:nvPr/>
        </p:nvSpPr>
        <p:spPr>
          <a:xfrm>
            <a:off x="5078111" y="3378119"/>
            <a:ext cx="2314651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Z_ALL.txt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[409,600]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EC6C05-2500-91BB-886F-CB65D1C0F01A}"/>
              </a:ext>
            </a:extLst>
          </p:cNvPr>
          <p:cNvCxnSpPr>
            <a:cxnSpLocks/>
          </p:cNvCxnSpPr>
          <p:nvPr/>
        </p:nvCxnSpPr>
        <p:spPr>
          <a:xfrm>
            <a:off x="7937866" y="3843729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90334A-74D5-0F46-16EC-98873582BEEE}"/>
              </a:ext>
            </a:extLst>
          </p:cNvPr>
          <p:cNvSpPr/>
          <p:nvPr/>
        </p:nvSpPr>
        <p:spPr>
          <a:xfrm>
            <a:off x="9308442" y="3378118"/>
            <a:ext cx="2314651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Z_ALL.txt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[512]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0E551C-F364-6705-DC26-0B3514F34159}"/>
              </a:ext>
            </a:extLst>
          </p:cNvPr>
          <p:cNvSpPr/>
          <p:nvPr/>
        </p:nvSpPr>
        <p:spPr>
          <a:xfrm>
            <a:off x="9308441" y="2283948"/>
            <a:ext cx="2314651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Z_ALL.txt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[512]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5B46B-A7F7-C4C6-8C6B-26F37C376548}"/>
              </a:ext>
            </a:extLst>
          </p:cNvPr>
          <p:cNvSpPr/>
          <p:nvPr/>
        </p:nvSpPr>
        <p:spPr>
          <a:xfrm>
            <a:off x="9308441" y="4482574"/>
            <a:ext cx="2314651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Z_ALL.txt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[512]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B2CB94-DA59-55D7-1B84-CFB9B3D75B94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교수님의 코드는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409,600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줄을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512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줄씩 잘라서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914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5318-37B5-80A1-0AD4-74B519E52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035E8F-4AA7-958C-C8BC-1A02C2BBF5B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2B723D-8BCB-B396-9DE0-E3EB1B25907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B1B8D5-6903-3575-A131-A7F4DDD0287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67F39A-411E-280E-FE57-36DECF20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3" y="1402255"/>
            <a:ext cx="6113956" cy="45937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31C5F4-7135-81C5-DF29-2C71AE165E14}"/>
              </a:ext>
            </a:extLst>
          </p:cNvPr>
          <p:cNvSpPr/>
          <p:nvPr/>
        </p:nvSpPr>
        <p:spPr>
          <a:xfrm>
            <a:off x="2065640" y="6028979"/>
            <a:ext cx="2314651" cy="45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[800</a:t>
            </a:r>
            <a:r>
              <a:rPr lang="ko-KR" altLang="en-US" sz="2400" b="1" dirty="0">
                <a:solidFill>
                  <a:schemeClr val="bg1"/>
                </a:solidFill>
              </a:rPr>
              <a:t>장 생성</a:t>
            </a:r>
            <a:r>
              <a:rPr lang="en-US" altLang="ko-KR" sz="2400" b="1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712D32-0230-4FC6-A0D4-E6F38A3A417B}"/>
              </a:ext>
            </a:extLst>
          </p:cNvPr>
          <p:cNvSpPr/>
          <p:nvPr/>
        </p:nvSpPr>
        <p:spPr>
          <a:xfrm>
            <a:off x="6626421" y="3080798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Z_ALL.txt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[409,600]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81C3C6-D222-9B02-2ED1-1E3237C924A2}"/>
              </a:ext>
            </a:extLst>
          </p:cNvPr>
          <p:cNvCxnSpPr>
            <a:cxnSpLocks/>
          </p:cNvCxnSpPr>
          <p:nvPr/>
        </p:nvCxnSpPr>
        <p:spPr>
          <a:xfrm>
            <a:off x="8796169" y="3535189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1E8F09-5A46-B03C-E0B2-1F1039311FB6}"/>
              </a:ext>
            </a:extLst>
          </p:cNvPr>
          <p:cNvSpPr/>
          <p:nvPr/>
        </p:nvSpPr>
        <p:spPr>
          <a:xfrm>
            <a:off x="8842300" y="3193150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52A8BF-22DE-F752-B3AB-311938089DE6}"/>
              </a:ext>
            </a:extLst>
          </p:cNvPr>
          <p:cNvSpPr/>
          <p:nvPr/>
        </p:nvSpPr>
        <p:spPr>
          <a:xfrm>
            <a:off x="10139291" y="3080797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800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04AF8C-C3F6-BC47-CE10-33D70AFC35F4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800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장의 차트 데이터를 생성하였습니다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01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4762-F74C-88E8-C21F-D1E0DE83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075F53-5223-EA25-AA88-0D8E277912B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3F356A-47AE-360E-F875-98E81A02AD4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5DC782-675C-59B1-43D0-F392A44F581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280343-A6C5-9A4A-287A-6470006F01B5}"/>
              </a:ext>
            </a:extLst>
          </p:cNvPr>
          <p:cNvSpPr/>
          <p:nvPr/>
        </p:nvSpPr>
        <p:spPr>
          <a:xfrm>
            <a:off x="451052" y="1590096"/>
            <a:ext cx="1833143" cy="959279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[1,323,000]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90C9700-6040-1EAA-8304-C72A6B6C3773}"/>
              </a:ext>
            </a:extLst>
          </p:cNvPr>
          <p:cNvCxnSpPr>
            <a:cxnSpLocks/>
          </p:cNvCxnSpPr>
          <p:nvPr/>
        </p:nvCxnSpPr>
        <p:spPr>
          <a:xfrm>
            <a:off x="2703909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DECA04-190A-07D0-70D9-ECEAAB3E2CD9}"/>
              </a:ext>
            </a:extLst>
          </p:cNvPr>
          <p:cNvSpPr/>
          <p:nvPr/>
        </p:nvSpPr>
        <p:spPr>
          <a:xfrm>
            <a:off x="2755524" y="1787245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1A2230-A1CA-666C-F236-79E0DDF9AD51}"/>
              </a:ext>
            </a:extLst>
          </p:cNvPr>
          <p:cNvSpPr/>
          <p:nvPr/>
        </p:nvSpPr>
        <p:spPr>
          <a:xfrm>
            <a:off x="4047031" y="1644334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2583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09288B-FCA9-5911-5EE4-5B9E3965AA33}"/>
              </a:ext>
            </a:extLst>
          </p:cNvPr>
          <p:cNvCxnSpPr>
            <a:cxnSpLocks/>
          </p:cNvCxnSpPr>
          <p:nvPr/>
        </p:nvCxnSpPr>
        <p:spPr>
          <a:xfrm>
            <a:off x="6372244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64022-D663-4150-F0DB-A7B78A0684FE}"/>
              </a:ext>
            </a:extLst>
          </p:cNvPr>
          <p:cNvSpPr/>
          <p:nvPr/>
        </p:nvSpPr>
        <p:spPr>
          <a:xfrm>
            <a:off x="6372244" y="1756687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* 3300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9ECBA-A3A1-CCCE-3212-961D5FC66525}"/>
              </a:ext>
            </a:extLst>
          </p:cNvPr>
          <p:cNvSpPr/>
          <p:nvPr/>
        </p:nvSpPr>
        <p:spPr>
          <a:xfrm>
            <a:off x="7761494" y="1617214"/>
            <a:ext cx="2038853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8,500,000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1A06E6-F27A-AE57-5369-0FF672D0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329" y="1605065"/>
            <a:ext cx="1309078" cy="9835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0E369-06F0-468E-BE1D-F318FC106772}"/>
              </a:ext>
            </a:extLst>
          </p:cNvPr>
          <p:cNvSpPr/>
          <p:nvPr/>
        </p:nvSpPr>
        <p:spPr>
          <a:xfrm>
            <a:off x="451052" y="4133844"/>
            <a:ext cx="1833143" cy="1193488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44100Hz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30sec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Music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E4893-B5BF-2F05-3C94-DA303CCE67CF}"/>
              </a:ext>
            </a:extLst>
          </p:cNvPr>
          <p:cNvSpPr/>
          <p:nvPr/>
        </p:nvSpPr>
        <p:spPr>
          <a:xfrm>
            <a:off x="2465880" y="4390420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5F2500-0A7B-17A2-74AA-DA7595D7DCB1}"/>
              </a:ext>
            </a:extLst>
          </p:cNvPr>
          <p:cNvSpPr/>
          <p:nvPr/>
        </p:nvSpPr>
        <p:spPr>
          <a:xfrm>
            <a:off x="2361631" y="4730588"/>
            <a:ext cx="857879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1323000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F10506-E43C-37B1-FD2F-E28FB4A0BD56}"/>
              </a:ext>
            </a:extLst>
          </p:cNvPr>
          <p:cNvCxnSpPr/>
          <p:nvPr/>
        </p:nvCxnSpPr>
        <p:spPr>
          <a:xfrm>
            <a:off x="2419749" y="4730588"/>
            <a:ext cx="746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0376F5-44F9-4237-87FF-D8F6F0CF3EA2}"/>
              </a:ext>
            </a:extLst>
          </p:cNvPr>
          <p:cNvCxnSpPr>
            <a:cxnSpLocks/>
          </p:cNvCxnSpPr>
          <p:nvPr/>
        </p:nvCxnSpPr>
        <p:spPr>
          <a:xfrm>
            <a:off x="3355584" y="4730588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53B830-C1CC-8435-386D-70F0D7074869}"/>
              </a:ext>
            </a:extLst>
          </p:cNvPr>
          <p:cNvSpPr/>
          <p:nvPr/>
        </p:nvSpPr>
        <p:spPr>
          <a:xfrm>
            <a:off x="4420679" y="4278067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(sec)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F786A9-653F-3D98-22F2-8EEDE3343024}"/>
              </a:ext>
            </a:extLst>
          </p:cNvPr>
          <p:cNvCxnSpPr>
            <a:cxnSpLocks/>
          </p:cNvCxnSpPr>
          <p:nvPr/>
        </p:nvCxnSpPr>
        <p:spPr>
          <a:xfrm>
            <a:off x="6414949" y="473058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30274A-C31A-A952-D5DB-602C62E8C7C2}"/>
              </a:ext>
            </a:extLst>
          </p:cNvPr>
          <p:cNvSpPr/>
          <p:nvPr/>
        </p:nvSpPr>
        <p:spPr>
          <a:xfrm>
            <a:off x="6414949" y="4390419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03C898-8026-4018-2168-C11045972A4C}"/>
              </a:ext>
            </a:extLst>
          </p:cNvPr>
          <p:cNvSpPr/>
          <p:nvPr/>
        </p:nvSpPr>
        <p:spPr>
          <a:xfrm>
            <a:off x="7638727" y="4278067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Hiphop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B06D9F-6470-0095-97FA-77AE2D75198E}"/>
              </a:ext>
            </a:extLst>
          </p:cNvPr>
          <p:cNvSpPr/>
          <p:nvPr/>
        </p:nvSpPr>
        <p:spPr>
          <a:xfrm>
            <a:off x="7638727" y="322880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Classic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4ADAFB-260A-6B78-BB51-3FD3E34F77C1}"/>
              </a:ext>
            </a:extLst>
          </p:cNvPr>
          <p:cNvSpPr/>
          <p:nvPr/>
        </p:nvSpPr>
        <p:spPr>
          <a:xfrm>
            <a:off x="7638727" y="534556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Trot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C91389-4467-DBC9-2ED6-6B1584426EC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저의 샘플 데이터는 개당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130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만개의 줄을 갖고 있고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512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개씩 추출 시 각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2500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차트 데이터가 생성됩니다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89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Data Collection: </a:t>
            </a:r>
            <a:r>
              <a:rPr lang="en-US" altLang="ko-KR" sz="6000" b="1" dirty="0" err="1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Youtube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FF7468-E76D-AB51-AC0F-3C2D5B4A894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A0008D-7BE4-6E26-9F5E-CF189990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4" y="2545900"/>
            <a:ext cx="2973532" cy="20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8CF6A4-3DDF-1D34-00BE-55D39301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428" y="1143000"/>
            <a:ext cx="8601668" cy="47236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D0DD58-A9EC-CE03-EFC1-DB9CD52BD705}"/>
              </a:ext>
            </a:extLst>
          </p:cNvPr>
          <p:cNvSpPr/>
          <p:nvPr/>
        </p:nvSpPr>
        <p:spPr>
          <a:xfrm>
            <a:off x="0" y="561328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저는 유튜브를 통해 음악 데이터를 수집하였습니다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29E8-7FD9-32D6-92B8-3C43641B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DB3549-ED8F-E52B-D60E-2F801177A66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F4166-55B0-6BEF-6671-309EEFA49D3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75217D-7991-9506-EE25-88208A5D6EFF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89B297-D22E-A204-7368-191CDB069C51}"/>
              </a:ext>
            </a:extLst>
          </p:cNvPr>
          <p:cNvSpPr/>
          <p:nvPr/>
        </p:nvSpPr>
        <p:spPr>
          <a:xfrm>
            <a:off x="451052" y="1590096"/>
            <a:ext cx="1833143" cy="959279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[1,323,000]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E9FEDA-5DC2-1F9B-7718-64F927156C26}"/>
              </a:ext>
            </a:extLst>
          </p:cNvPr>
          <p:cNvCxnSpPr>
            <a:cxnSpLocks/>
          </p:cNvCxnSpPr>
          <p:nvPr/>
        </p:nvCxnSpPr>
        <p:spPr>
          <a:xfrm>
            <a:off x="2703909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E046C9-0A4D-627B-6768-78590BA4B1B1}"/>
              </a:ext>
            </a:extLst>
          </p:cNvPr>
          <p:cNvSpPr/>
          <p:nvPr/>
        </p:nvSpPr>
        <p:spPr>
          <a:xfrm>
            <a:off x="2755524" y="1787245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0668B0-4A95-76E0-66A5-D34FFE136623}"/>
              </a:ext>
            </a:extLst>
          </p:cNvPr>
          <p:cNvSpPr/>
          <p:nvPr/>
        </p:nvSpPr>
        <p:spPr>
          <a:xfrm>
            <a:off x="4047031" y="1644334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2583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E4D435-B272-6113-1E51-E997AA6D134B}"/>
              </a:ext>
            </a:extLst>
          </p:cNvPr>
          <p:cNvCxnSpPr>
            <a:cxnSpLocks/>
          </p:cNvCxnSpPr>
          <p:nvPr/>
        </p:nvCxnSpPr>
        <p:spPr>
          <a:xfrm>
            <a:off x="6372244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A50E8E-4DEF-4268-6E0F-76950F5EB44B}"/>
              </a:ext>
            </a:extLst>
          </p:cNvPr>
          <p:cNvSpPr/>
          <p:nvPr/>
        </p:nvSpPr>
        <p:spPr>
          <a:xfrm>
            <a:off x="6372244" y="1756687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* 3300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4DDBC-5091-C807-33FB-E2A7938AC4C3}"/>
              </a:ext>
            </a:extLst>
          </p:cNvPr>
          <p:cNvSpPr/>
          <p:nvPr/>
        </p:nvSpPr>
        <p:spPr>
          <a:xfrm>
            <a:off x="7761494" y="1617214"/>
            <a:ext cx="2038853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8,500,000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0B4E83-F793-5831-A2D0-56DEDF96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329" y="1605065"/>
            <a:ext cx="1309078" cy="9835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5D227B-DF45-D226-8638-61EDBE87BE6C}"/>
              </a:ext>
            </a:extLst>
          </p:cNvPr>
          <p:cNvSpPr/>
          <p:nvPr/>
        </p:nvSpPr>
        <p:spPr>
          <a:xfrm>
            <a:off x="451052" y="4133844"/>
            <a:ext cx="1833143" cy="1193488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44100Hz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30sec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Music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E033AA-02A0-884C-78FA-47EA90A5984D}"/>
              </a:ext>
            </a:extLst>
          </p:cNvPr>
          <p:cNvSpPr/>
          <p:nvPr/>
        </p:nvSpPr>
        <p:spPr>
          <a:xfrm>
            <a:off x="2465880" y="4390420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868F2A-4CB5-8219-FE50-DEF3D4B198A5}"/>
              </a:ext>
            </a:extLst>
          </p:cNvPr>
          <p:cNvSpPr/>
          <p:nvPr/>
        </p:nvSpPr>
        <p:spPr>
          <a:xfrm>
            <a:off x="2361631" y="4730588"/>
            <a:ext cx="857879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1323000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BF0F44-943B-9DED-51DD-B41269ABCB04}"/>
              </a:ext>
            </a:extLst>
          </p:cNvPr>
          <p:cNvCxnSpPr/>
          <p:nvPr/>
        </p:nvCxnSpPr>
        <p:spPr>
          <a:xfrm>
            <a:off x="2419749" y="4730588"/>
            <a:ext cx="746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93A3991-E817-5726-CF2C-014798B389B4}"/>
              </a:ext>
            </a:extLst>
          </p:cNvPr>
          <p:cNvCxnSpPr>
            <a:cxnSpLocks/>
          </p:cNvCxnSpPr>
          <p:nvPr/>
        </p:nvCxnSpPr>
        <p:spPr>
          <a:xfrm>
            <a:off x="3355584" y="4730588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E17D83-AD5F-B40F-35AC-6A84ED114C2B}"/>
              </a:ext>
            </a:extLst>
          </p:cNvPr>
          <p:cNvSpPr/>
          <p:nvPr/>
        </p:nvSpPr>
        <p:spPr>
          <a:xfrm>
            <a:off x="4420679" y="4278067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(sec)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EB6C09-7191-AD43-299B-8A937C73F521}"/>
              </a:ext>
            </a:extLst>
          </p:cNvPr>
          <p:cNvCxnSpPr>
            <a:cxnSpLocks/>
          </p:cNvCxnSpPr>
          <p:nvPr/>
        </p:nvCxnSpPr>
        <p:spPr>
          <a:xfrm>
            <a:off x="6414949" y="473058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9A3A5-6245-D3F5-CA82-B3074BD0A0B7}"/>
              </a:ext>
            </a:extLst>
          </p:cNvPr>
          <p:cNvSpPr/>
          <p:nvPr/>
        </p:nvSpPr>
        <p:spPr>
          <a:xfrm>
            <a:off x="6414949" y="4390419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1C5597-2B88-AE55-2143-B73B03B52534}"/>
              </a:ext>
            </a:extLst>
          </p:cNvPr>
          <p:cNvSpPr/>
          <p:nvPr/>
        </p:nvSpPr>
        <p:spPr>
          <a:xfrm>
            <a:off x="7638727" y="4278067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Hiphop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E755D9-577D-5AAC-4589-35DD8B31077F}"/>
              </a:ext>
            </a:extLst>
          </p:cNvPr>
          <p:cNvSpPr/>
          <p:nvPr/>
        </p:nvSpPr>
        <p:spPr>
          <a:xfrm>
            <a:off x="7638727" y="322880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Classic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31B786-DA98-7ADF-E720-67CE13808ABA}"/>
              </a:ext>
            </a:extLst>
          </p:cNvPr>
          <p:cNvSpPr/>
          <p:nvPr/>
        </p:nvSpPr>
        <p:spPr>
          <a:xfrm>
            <a:off x="7638727" y="534556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Trot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410110-4B18-8A4C-6A61-1A9765FAE6F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여기서 각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2500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개에 총 데이터 수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3300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개를 곱하면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850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만개가 되면서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너무 과도한 데이터 추출이 발생합니다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74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586A-F2D4-7482-D448-A1F03817B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CACEC2A-83FD-52FF-2121-BE43DC458CC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4EA90-79D1-208B-33F0-38CCE1B8C1B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479FA4-3E53-34EC-BB2B-7E8B378D3CF5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244DB3-FDE3-3D2B-1951-31ABF994AEAC}"/>
              </a:ext>
            </a:extLst>
          </p:cNvPr>
          <p:cNvSpPr/>
          <p:nvPr/>
        </p:nvSpPr>
        <p:spPr>
          <a:xfrm>
            <a:off x="451052" y="1590096"/>
            <a:ext cx="1833143" cy="959279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[1,323,000]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C00EF0-3215-90A8-C37F-F1B279CC9149}"/>
              </a:ext>
            </a:extLst>
          </p:cNvPr>
          <p:cNvCxnSpPr>
            <a:cxnSpLocks/>
          </p:cNvCxnSpPr>
          <p:nvPr/>
        </p:nvCxnSpPr>
        <p:spPr>
          <a:xfrm>
            <a:off x="2703909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61095-20BC-E2FD-2743-89C7C065E1AB}"/>
              </a:ext>
            </a:extLst>
          </p:cNvPr>
          <p:cNvSpPr/>
          <p:nvPr/>
        </p:nvSpPr>
        <p:spPr>
          <a:xfrm>
            <a:off x="2755524" y="1787245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ABBEE-AD7A-54EB-5F32-E08CD1128A5F}"/>
              </a:ext>
            </a:extLst>
          </p:cNvPr>
          <p:cNvSpPr/>
          <p:nvPr/>
        </p:nvSpPr>
        <p:spPr>
          <a:xfrm>
            <a:off x="4047031" y="1644334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2583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ED4121-6736-0BC2-F0A2-565AC5298441}"/>
              </a:ext>
            </a:extLst>
          </p:cNvPr>
          <p:cNvCxnSpPr>
            <a:cxnSpLocks/>
          </p:cNvCxnSpPr>
          <p:nvPr/>
        </p:nvCxnSpPr>
        <p:spPr>
          <a:xfrm>
            <a:off x="6372244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99B82E-6EE5-F69C-F2DC-AC56ABB1C945}"/>
              </a:ext>
            </a:extLst>
          </p:cNvPr>
          <p:cNvSpPr/>
          <p:nvPr/>
        </p:nvSpPr>
        <p:spPr>
          <a:xfrm>
            <a:off x="6372244" y="1756687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* 3300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AC4BF4-41A5-518C-8BC9-A2B20CD9666F}"/>
              </a:ext>
            </a:extLst>
          </p:cNvPr>
          <p:cNvSpPr/>
          <p:nvPr/>
        </p:nvSpPr>
        <p:spPr>
          <a:xfrm>
            <a:off x="7761494" y="1617214"/>
            <a:ext cx="2038853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8,500,000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D94A63-0BEA-025D-5A06-0B1998BC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329" y="1605065"/>
            <a:ext cx="1309078" cy="9835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B0B417-5A02-2961-8BF0-5BFD57949DC5}"/>
              </a:ext>
            </a:extLst>
          </p:cNvPr>
          <p:cNvSpPr/>
          <p:nvPr/>
        </p:nvSpPr>
        <p:spPr>
          <a:xfrm>
            <a:off x="451052" y="4133844"/>
            <a:ext cx="1833143" cy="1193488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44100Hz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30sec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Music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EAA21-3783-D706-4182-6D9A1B8D33A3}"/>
              </a:ext>
            </a:extLst>
          </p:cNvPr>
          <p:cNvSpPr/>
          <p:nvPr/>
        </p:nvSpPr>
        <p:spPr>
          <a:xfrm>
            <a:off x="2465880" y="4390420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512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23AF9B-CD65-36AD-ACED-E1F709949121}"/>
              </a:ext>
            </a:extLst>
          </p:cNvPr>
          <p:cNvSpPr/>
          <p:nvPr/>
        </p:nvSpPr>
        <p:spPr>
          <a:xfrm>
            <a:off x="2361631" y="4730588"/>
            <a:ext cx="857879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1323000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3F1038-CCEF-3D0E-6585-D6375A197D32}"/>
              </a:ext>
            </a:extLst>
          </p:cNvPr>
          <p:cNvCxnSpPr/>
          <p:nvPr/>
        </p:nvCxnSpPr>
        <p:spPr>
          <a:xfrm>
            <a:off x="2419749" y="4730588"/>
            <a:ext cx="746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5539A-34C2-6FD2-24FC-9A3608C4DF40}"/>
              </a:ext>
            </a:extLst>
          </p:cNvPr>
          <p:cNvCxnSpPr>
            <a:cxnSpLocks/>
          </p:cNvCxnSpPr>
          <p:nvPr/>
        </p:nvCxnSpPr>
        <p:spPr>
          <a:xfrm>
            <a:off x="3355584" y="4730588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C99D25-A77A-9169-2F00-656E6658B9E5}"/>
              </a:ext>
            </a:extLst>
          </p:cNvPr>
          <p:cNvSpPr/>
          <p:nvPr/>
        </p:nvSpPr>
        <p:spPr>
          <a:xfrm>
            <a:off x="4420679" y="4278067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(sec)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96E886-F99C-7726-5F40-767D3EDF2E67}"/>
              </a:ext>
            </a:extLst>
          </p:cNvPr>
          <p:cNvCxnSpPr>
            <a:cxnSpLocks/>
          </p:cNvCxnSpPr>
          <p:nvPr/>
        </p:nvCxnSpPr>
        <p:spPr>
          <a:xfrm>
            <a:off x="6414949" y="473058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D29A74-A10E-114A-1EEA-CEEC94701630}"/>
              </a:ext>
            </a:extLst>
          </p:cNvPr>
          <p:cNvSpPr/>
          <p:nvPr/>
        </p:nvSpPr>
        <p:spPr>
          <a:xfrm>
            <a:off x="6414949" y="4390419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710718-45AE-DBB6-BA76-856FC393274E}"/>
              </a:ext>
            </a:extLst>
          </p:cNvPr>
          <p:cNvSpPr/>
          <p:nvPr/>
        </p:nvSpPr>
        <p:spPr>
          <a:xfrm>
            <a:off x="7638727" y="4278067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Hiphop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B548D-93E3-EC7A-95E4-EBCCB75CCEE9}"/>
              </a:ext>
            </a:extLst>
          </p:cNvPr>
          <p:cNvSpPr/>
          <p:nvPr/>
        </p:nvSpPr>
        <p:spPr>
          <a:xfrm>
            <a:off x="7638727" y="322880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Classic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E6D70F-563C-A139-1B47-99D2311A738C}"/>
              </a:ext>
            </a:extLst>
          </p:cNvPr>
          <p:cNvSpPr/>
          <p:nvPr/>
        </p:nvSpPr>
        <p:spPr>
          <a:xfrm>
            <a:off x="7638727" y="534556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Trot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0.000xxx(sec)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73AB48-1AA4-F673-5585-B4D3BAA31EC6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그리고 주파수와 시간을 고려하면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512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개씩 추출 시 매우 짧은 초의 음원 데이터를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차원 사상한 것이므로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음악이라는 특성 상 구별이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불가능해집니다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67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7581-255F-B582-7B33-6F4DFE36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CF2649-953F-DA5C-94D5-53EAEBAD7EF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EA1236-B929-FE2F-9AB3-B99C872874E7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D15590-EB4B-E9A5-3033-32A32E662E0A}"/>
              </a:ext>
            </a:extLst>
          </p:cNvPr>
          <p:cNvSpPr/>
          <p:nvPr/>
        </p:nvSpPr>
        <p:spPr>
          <a:xfrm>
            <a:off x="451052" y="1590096"/>
            <a:ext cx="1833143" cy="959279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[1,323,000]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557BFE2-D713-6AFA-56EB-A4F1C4C51A16}"/>
              </a:ext>
            </a:extLst>
          </p:cNvPr>
          <p:cNvCxnSpPr>
            <a:cxnSpLocks/>
          </p:cNvCxnSpPr>
          <p:nvPr/>
        </p:nvCxnSpPr>
        <p:spPr>
          <a:xfrm>
            <a:off x="2703909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A0CC18-502F-9E71-E3F2-6375B05C5072}"/>
              </a:ext>
            </a:extLst>
          </p:cNvPr>
          <p:cNvSpPr/>
          <p:nvPr/>
        </p:nvSpPr>
        <p:spPr>
          <a:xfrm>
            <a:off x="2609226" y="1730381"/>
            <a:ext cx="952564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189000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999EA-0B2F-BB43-C0C5-E28F104E3C0C}"/>
              </a:ext>
            </a:extLst>
          </p:cNvPr>
          <p:cNvSpPr/>
          <p:nvPr/>
        </p:nvSpPr>
        <p:spPr>
          <a:xfrm>
            <a:off x="4047031" y="1644334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EE14C8-9569-0129-48A2-F108BC804E48}"/>
              </a:ext>
            </a:extLst>
          </p:cNvPr>
          <p:cNvCxnSpPr>
            <a:cxnSpLocks/>
          </p:cNvCxnSpPr>
          <p:nvPr/>
        </p:nvCxnSpPr>
        <p:spPr>
          <a:xfrm>
            <a:off x="6372244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E0054-2C0C-1A37-2F2E-7D8FC212C893}"/>
              </a:ext>
            </a:extLst>
          </p:cNvPr>
          <p:cNvSpPr/>
          <p:nvPr/>
        </p:nvSpPr>
        <p:spPr>
          <a:xfrm>
            <a:off x="6372244" y="1756687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* 3300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9B75F8-CA3C-BF02-A6A0-FA8E887A3D87}"/>
              </a:ext>
            </a:extLst>
          </p:cNvPr>
          <p:cNvSpPr/>
          <p:nvPr/>
        </p:nvSpPr>
        <p:spPr>
          <a:xfrm>
            <a:off x="7761494" y="1617214"/>
            <a:ext cx="2038853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23100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2C83B-2D07-1CC0-DD17-02FDCA952401}"/>
              </a:ext>
            </a:extLst>
          </p:cNvPr>
          <p:cNvSpPr/>
          <p:nvPr/>
        </p:nvSpPr>
        <p:spPr>
          <a:xfrm>
            <a:off x="451052" y="4133844"/>
            <a:ext cx="1833143" cy="1193488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44100Hz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30sec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Music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8BE01C-BF26-4BE1-9287-FD566A2D45DB}"/>
              </a:ext>
            </a:extLst>
          </p:cNvPr>
          <p:cNvCxnSpPr>
            <a:cxnSpLocks/>
          </p:cNvCxnSpPr>
          <p:nvPr/>
        </p:nvCxnSpPr>
        <p:spPr>
          <a:xfrm>
            <a:off x="2657781" y="469139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D642FF-52D7-A9A5-4FA8-EAA8D944B9C4}"/>
              </a:ext>
            </a:extLst>
          </p:cNvPr>
          <p:cNvSpPr/>
          <p:nvPr/>
        </p:nvSpPr>
        <p:spPr>
          <a:xfrm>
            <a:off x="2554063" y="4323050"/>
            <a:ext cx="952564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/ 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FEB8AB-EE9F-FC4B-725D-D537D2E17F6E}"/>
              </a:ext>
            </a:extLst>
          </p:cNvPr>
          <p:cNvSpPr/>
          <p:nvPr/>
        </p:nvSpPr>
        <p:spPr>
          <a:xfrm>
            <a:off x="4047031" y="4238875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3B050D-07C7-2123-FF6B-F8FEC2380338}"/>
              </a:ext>
            </a:extLst>
          </p:cNvPr>
          <p:cNvSpPr/>
          <p:nvPr/>
        </p:nvSpPr>
        <p:spPr>
          <a:xfrm>
            <a:off x="7638727" y="4278067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Hiphop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60D6BB-64A3-B275-D55F-86E8CE2CA15A}"/>
              </a:ext>
            </a:extLst>
          </p:cNvPr>
          <p:cNvSpPr/>
          <p:nvPr/>
        </p:nvSpPr>
        <p:spPr>
          <a:xfrm>
            <a:off x="7638727" y="322880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Classic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733F51-65BC-9EC3-D707-33DE8C8B1C16}"/>
              </a:ext>
            </a:extLst>
          </p:cNvPr>
          <p:cNvSpPr/>
          <p:nvPr/>
        </p:nvSpPr>
        <p:spPr>
          <a:xfrm>
            <a:off x="7638727" y="534556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Trot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324A3ED-D512-78BA-01DD-A31DF103D3E7}"/>
              </a:ext>
            </a:extLst>
          </p:cNvPr>
          <p:cNvCxnSpPr>
            <a:cxnSpLocks/>
          </p:cNvCxnSpPr>
          <p:nvPr/>
        </p:nvCxnSpPr>
        <p:spPr>
          <a:xfrm>
            <a:off x="6414949" y="473058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3CAB99-8004-ED39-6A9A-909F3457EE73}"/>
              </a:ext>
            </a:extLst>
          </p:cNvPr>
          <p:cNvSpPr/>
          <p:nvPr/>
        </p:nvSpPr>
        <p:spPr>
          <a:xfrm>
            <a:off x="6414949" y="4390419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9D8FA1-ED70-C42E-594E-00163CF3912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0A2C48-E8E2-654B-FFDF-8C25CD50884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따라서 저는 약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19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만개씩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추출하여 데이터 당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개의 차트 이미지를 만들었고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04710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96EE-5B5C-26ED-B014-DE9665FF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575B54-BEF8-8DDF-1183-7F3169BCA11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DEE31A-B14D-BCB7-B2D5-17F6C3DDA983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88A5E-B96D-8125-9A84-FC18C146A9B4}"/>
              </a:ext>
            </a:extLst>
          </p:cNvPr>
          <p:cNvSpPr/>
          <p:nvPr/>
        </p:nvSpPr>
        <p:spPr>
          <a:xfrm>
            <a:off x="451052" y="1590096"/>
            <a:ext cx="1833143" cy="959279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Samples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[1,323,000]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575E578-7038-D566-BBF2-07DC93C15D66}"/>
              </a:ext>
            </a:extLst>
          </p:cNvPr>
          <p:cNvCxnSpPr>
            <a:cxnSpLocks/>
          </p:cNvCxnSpPr>
          <p:nvPr/>
        </p:nvCxnSpPr>
        <p:spPr>
          <a:xfrm>
            <a:off x="2703909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BE540B-2EFB-0C04-A6DB-974B784332A9}"/>
              </a:ext>
            </a:extLst>
          </p:cNvPr>
          <p:cNvSpPr/>
          <p:nvPr/>
        </p:nvSpPr>
        <p:spPr>
          <a:xfrm>
            <a:off x="2609226" y="1730381"/>
            <a:ext cx="952564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/ 189000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55B39B-05D5-A0E2-5F72-9C4B0A11679A}"/>
              </a:ext>
            </a:extLst>
          </p:cNvPr>
          <p:cNvSpPr/>
          <p:nvPr/>
        </p:nvSpPr>
        <p:spPr>
          <a:xfrm>
            <a:off x="4047031" y="1644334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0B5D24-E21A-66B4-7E0D-D3266803B38A}"/>
              </a:ext>
            </a:extLst>
          </p:cNvPr>
          <p:cNvCxnSpPr>
            <a:cxnSpLocks/>
          </p:cNvCxnSpPr>
          <p:nvPr/>
        </p:nvCxnSpPr>
        <p:spPr>
          <a:xfrm>
            <a:off x="6372244" y="209872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FEF21B-C62B-1004-0BA5-38D54000FE3B}"/>
              </a:ext>
            </a:extLst>
          </p:cNvPr>
          <p:cNvSpPr/>
          <p:nvPr/>
        </p:nvSpPr>
        <p:spPr>
          <a:xfrm>
            <a:off x="6372244" y="1756687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* 3300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62CA33-4795-D438-750A-74BE54CA9AED}"/>
              </a:ext>
            </a:extLst>
          </p:cNvPr>
          <p:cNvSpPr/>
          <p:nvPr/>
        </p:nvSpPr>
        <p:spPr>
          <a:xfrm>
            <a:off x="7761494" y="1617214"/>
            <a:ext cx="2038853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23100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71F6E4-909F-A056-E247-724F618A0106}"/>
              </a:ext>
            </a:extLst>
          </p:cNvPr>
          <p:cNvSpPr/>
          <p:nvPr/>
        </p:nvSpPr>
        <p:spPr>
          <a:xfrm>
            <a:off x="451052" y="4133844"/>
            <a:ext cx="1833143" cy="1193488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44100Hz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30sec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Music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8397DD5-1DAB-DE0E-E86E-8CB732751863}"/>
              </a:ext>
            </a:extLst>
          </p:cNvPr>
          <p:cNvCxnSpPr>
            <a:cxnSpLocks/>
          </p:cNvCxnSpPr>
          <p:nvPr/>
        </p:nvCxnSpPr>
        <p:spPr>
          <a:xfrm>
            <a:off x="2657781" y="4691396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E529E2-12AC-882B-B631-C68F79E9FAAA}"/>
              </a:ext>
            </a:extLst>
          </p:cNvPr>
          <p:cNvSpPr/>
          <p:nvPr/>
        </p:nvSpPr>
        <p:spPr>
          <a:xfrm>
            <a:off x="2554063" y="4323050"/>
            <a:ext cx="952564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/ 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42013B-3B61-E8FB-5B93-09EB97E93C10}"/>
              </a:ext>
            </a:extLst>
          </p:cNvPr>
          <p:cNvSpPr/>
          <p:nvPr/>
        </p:nvSpPr>
        <p:spPr>
          <a:xfrm>
            <a:off x="4047031" y="4238875"/>
            <a:ext cx="1726596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6063D8-AF2C-FC13-2BC3-4572D056F24F}"/>
              </a:ext>
            </a:extLst>
          </p:cNvPr>
          <p:cNvSpPr/>
          <p:nvPr/>
        </p:nvSpPr>
        <p:spPr>
          <a:xfrm>
            <a:off x="7638727" y="4278067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Hiphop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233D2-6128-1A66-75E9-2EBD842A98F6}"/>
              </a:ext>
            </a:extLst>
          </p:cNvPr>
          <p:cNvSpPr/>
          <p:nvPr/>
        </p:nvSpPr>
        <p:spPr>
          <a:xfrm>
            <a:off x="7638727" y="322880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Classic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CDB8D2-7FD8-1771-1505-44831299D65E}"/>
              </a:ext>
            </a:extLst>
          </p:cNvPr>
          <p:cNvSpPr/>
          <p:nvPr/>
        </p:nvSpPr>
        <p:spPr>
          <a:xfrm>
            <a:off x="7638727" y="5345563"/>
            <a:ext cx="4031680" cy="9050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Trot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4.xx(sec)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8067DE-279C-6944-77A0-3AB2F6451E11}"/>
              </a:ext>
            </a:extLst>
          </p:cNvPr>
          <p:cNvCxnSpPr>
            <a:cxnSpLocks/>
          </p:cNvCxnSpPr>
          <p:nvPr/>
        </p:nvCxnSpPr>
        <p:spPr>
          <a:xfrm>
            <a:off x="6414949" y="473058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7B3850-5182-0DE5-3973-12240E948F63}"/>
              </a:ext>
            </a:extLst>
          </p:cNvPr>
          <p:cNvSpPr/>
          <p:nvPr/>
        </p:nvSpPr>
        <p:spPr>
          <a:xfrm>
            <a:off x="6414949" y="4390419"/>
            <a:ext cx="767935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E6AD1F-48AE-D774-0645-C387AAA221D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C9C99D-F8D8-DED4-C261-E2D9BFE91B20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각 이미지가 갖는 시간을 계산해봤을 때 약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초의 시간이므로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음악 데이터로 유의미한 구별이 가능합니다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694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A432F-2002-8811-B18D-5D17BA33C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2ED9785-DBD5-D041-31E6-37A26052672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5A70E0-5EBB-17BF-051E-DB50D5AF2A2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EB238B-51A4-188F-AF76-2DBDA5826ECF}"/>
              </a:ext>
            </a:extLst>
          </p:cNvPr>
          <p:cNvGrpSpPr/>
          <p:nvPr/>
        </p:nvGrpSpPr>
        <p:grpSpPr>
          <a:xfrm>
            <a:off x="1860872" y="1730085"/>
            <a:ext cx="8088788" cy="3908717"/>
            <a:chOff x="1243792" y="1730085"/>
            <a:chExt cx="8088788" cy="39087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51A4C5-9BD3-8CCD-5A94-B6B02863DC63}"/>
                </a:ext>
              </a:extLst>
            </p:cNvPr>
            <p:cNvSpPr/>
            <p:nvPr/>
          </p:nvSpPr>
          <p:spPr>
            <a:xfrm>
              <a:off x="1362234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9BA093-3462-4FDE-8235-D28435AFAEF1}"/>
                </a:ext>
              </a:extLst>
            </p:cNvPr>
            <p:cNvSpPr/>
            <p:nvPr/>
          </p:nvSpPr>
          <p:spPr>
            <a:xfrm>
              <a:off x="1362234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FB79138-68CC-5F8A-C8DB-55ECA9049CE8}"/>
                </a:ext>
              </a:extLst>
            </p:cNvPr>
            <p:cNvSpPr/>
            <p:nvPr/>
          </p:nvSpPr>
          <p:spPr>
            <a:xfrm>
              <a:off x="6272817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4AF375-B170-82D1-B93D-F84077027EFC}"/>
                </a:ext>
              </a:extLst>
            </p:cNvPr>
            <p:cNvSpPr/>
            <p:nvPr/>
          </p:nvSpPr>
          <p:spPr>
            <a:xfrm>
              <a:off x="6272816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585540-CDEF-661E-F115-5110DD5F037A}"/>
                </a:ext>
              </a:extLst>
            </p:cNvPr>
            <p:cNvSpPr/>
            <p:nvPr/>
          </p:nvSpPr>
          <p:spPr>
            <a:xfrm>
              <a:off x="6272816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0B87BA-AAF1-7608-7F0D-0D20F70B6E0C}"/>
                </a:ext>
              </a:extLst>
            </p:cNvPr>
            <p:cNvSpPr/>
            <p:nvPr/>
          </p:nvSpPr>
          <p:spPr>
            <a:xfrm>
              <a:off x="6294613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CC19D6-BCD7-9DC7-A3A6-AEF0AD731C51}"/>
                </a:ext>
              </a:extLst>
            </p:cNvPr>
            <p:cNvSpPr/>
            <p:nvPr/>
          </p:nvSpPr>
          <p:spPr>
            <a:xfrm>
              <a:off x="6294611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F62C77-3704-BFF8-43F0-C95616F33F37}"/>
                </a:ext>
              </a:extLst>
            </p:cNvPr>
            <p:cNvSpPr/>
            <p:nvPr/>
          </p:nvSpPr>
          <p:spPr>
            <a:xfrm>
              <a:off x="6294610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39C0EEC-9AEC-B36F-396E-200D9033B8D4}"/>
                </a:ext>
              </a:extLst>
            </p:cNvPr>
            <p:cNvCxnSpPr>
              <a:cxnSpLocks/>
              <a:stCxn id="8" idx="1"/>
              <a:endCxn id="4" idx="3"/>
            </p:cNvCxnSpPr>
            <p:nvPr/>
          </p:nvCxnSpPr>
          <p:spPr>
            <a:xfrm flipH="1">
              <a:off x="4400201" y="1919720"/>
              <a:ext cx="1872616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75C4EB-46E3-08D8-B2EB-D2BE8F64A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798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6C3FD9-46F9-9D9A-EE5B-26BBA932790F}"/>
                </a:ext>
              </a:extLst>
            </p:cNvPr>
            <p:cNvCxnSpPr>
              <a:cxnSpLocks/>
            </p:cNvCxnSpPr>
            <p:nvPr/>
          </p:nvCxnSpPr>
          <p:spPr>
            <a:xfrm>
              <a:off x="6154798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674CFE-A9F0-268C-8444-8BC62A18D4B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154798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2AF3AE4-D702-C9BA-CAC2-1686037AAA76}"/>
                </a:ext>
              </a:extLst>
            </p:cNvPr>
            <p:cNvCxnSpPr>
              <a:cxnSpLocks/>
              <a:stCxn id="11" idx="1"/>
              <a:endCxn id="7" idx="3"/>
            </p:cNvCxnSpPr>
            <p:nvPr/>
          </p:nvCxnSpPr>
          <p:spPr>
            <a:xfrm flipH="1">
              <a:off x="4400201" y="4439084"/>
              <a:ext cx="1894412" cy="21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E0290EA-B6D3-9614-D281-B52A3AFF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592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46D217E-CD9E-E332-A385-4CF9F7700233}"/>
                </a:ext>
              </a:extLst>
            </p:cNvPr>
            <p:cNvCxnSpPr>
              <a:cxnSpLocks/>
            </p:cNvCxnSpPr>
            <p:nvPr/>
          </p:nvCxnSpPr>
          <p:spPr>
            <a:xfrm>
              <a:off x="6176592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AA09033-F7AA-7ABD-D3CB-AB5EFC1FDC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592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C62F0EF-0C92-6D6F-560E-1E08AC6B9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2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13D5631-B290-7B0A-E0D2-221B42692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792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241529-45DD-DDB4-233A-DB5CCACA742D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2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ADAC93-F529-0C92-1164-96C0B4C2130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0DFC01-3F80-AA64-AE1C-099F992129E5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데이터는 훈련 데이터 각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7168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검증 데이터 각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896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개로 구성되었습니다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4921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A41B-DD31-324D-5910-832D495B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69E3E9-BA90-2752-D8F6-673682DD03C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Data 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546DA8-EB0D-3981-98FD-3B77D2F99BCB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C0FEDD-DF8A-A280-E803-7EE70E62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54124" b="24498"/>
          <a:stretch>
            <a:fillRect/>
          </a:stretch>
        </p:blipFill>
        <p:spPr>
          <a:xfrm>
            <a:off x="549840" y="1173283"/>
            <a:ext cx="5593210" cy="2971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3E7B70-A172-52CF-14BC-BF02766E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1" t="378" r="53891" b="37112"/>
          <a:stretch>
            <a:fillRect/>
          </a:stretch>
        </p:blipFill>
        <p:spPr>
          <a:xfrm>
            <a:off x="6223634" y="1173283"/>
            <a:ext cx="5647474" cy="2803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07F2DE-A489-CB35-DD73-1646A05C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813" r="5316"/>
          <a:stretch>
            <a:fillRect/>
          </a:stretch>
        </p:blipFill>
        <p:spPr>
          <a:xfrm>
            <a:off x="494608" y="4228917"/>
            <a:ext cx="11543969" cy="219818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85F350-1B40-B861-75E5-603D7553949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086BB-9217-EA53-3990-BFCB374F6606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실제로 추출한 이미지는 다음과 같습니다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138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6110-93A0-311D-0484-CE0A2695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88A1F0-4407-A3BD-3F87-C3BD2027BA12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A38FCA-7241-5E7C-69C3-6C8605DFFA5C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CNN: Signal Processing</a:t>
            </a:r>
          </a:p>
          <a:p>
            <a:r>
              <a:rPr lang="en-US" altLang="ko-KR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을 이용한 시각화 신호 처리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6CDA20-FA3A-A28A-EB40-84A486AFDFD7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74CC45-337C-9FBF-73F4-71DE759EBF0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95F017-40D5-525D-255B-E5181329A80B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다음은 추출한 이미지를 이용하여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CNN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에 넣어서 처리하겠습니다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9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C141F-C247-CD8C-BBE5-ADCE69B3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3E2AED-76EC-B4AD-AB4D-16F6B70A4B0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Input Data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FBA2-12BC-9183-B96A-A1679110A063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70AC35-7A8A-54AD-FD22-C36A5F9A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54124" b="24498"/>
          <a:stretch>
            <a:fillRect/>
          </a:stretch>
        </p:blipFill>
        <p:spPr>
          <a:xfrm>
            <a:off x="549840" y="1173283"/>
            <a:ext cx="5593210" cy="2971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9B721C-B672-991E-B580-D24EA8143F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1" t="378" r="53891" b="37112"/>
          <a:stretch>
            <a:fillRect/>
          </a:stretch>
        </p:blipFill>
        <p:spPr>
          <a:xfrm>
            <a:off x="6223634" y="1173283"/>
            <a:ext cx="5647474" cy="2803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C2359B-D421-84DC-4EE6-989FDF99F7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813" r="5316"/>
          <a:stretch>
            <a:fillRect/>
          </a:stretch>
        </p:blipFill>
        <p:spPr>
          <a:xfrm>
            <a:off x="494608" y="4228917"/>
            <a:ext cx="11543969" cy="21981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03AD5C-53CE-AF1A-B788-240167FE62A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020459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436F-CD5D-2A97-2337-0CFCD4D28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C439F5-1C47-3938-8EF1-8CF70A395A5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Input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97D160-8C8C-E950-DA84-FD4AD18C5412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D7A6AF-DEB9-9EAB-776C-F52D47211657}"/>
              </a:ext>
            </a:extLst>
          </p:cNvPr>
          <p:cNvGrpSpPr/>
          <p:nvPr/>
        </p:nvGrpSpPr>
        <p:grpSpPr>
          <a:xfrm>
            <a:off x="1860872" y="1730085"/>
            <a:ext cx="8088788" cy="3908717"/>
            <a:chOff x="1243792" y="1730085"/>
            <a:chExt cx="8088788" cy="39087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B20E173-F1AC-01FF-4270-68866542BE7B}"/>
                </a:ext>
              </a:extLst>
            </p:cNvPr>
            <p:cNvSpPr/>
            <p:nvPr/>
          </p:nvSpPr>
          <p:spPr>
            <a:xfrm>
              <a:off x="1362234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5B10AF-723A-02D7-910B-8289F5A3EE48}"/>
                </a:ext>
              </a:extLst>
            </p:cNvPr>
            <p:cNvSpPr/>
            <p:nvPr/>
          </p:nvSpPr>
          <p:spPr>
            <a:xfrm>
              <a:off x="1362234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6B1C42-AC4F-E538-F33D-B5C653719042}"/>
                </a:ext>
              </a:extLst>
            </p:cNvPr>
            <p:cNvSpPr/>
            <p:nvPr/>
          </p:nvSpPr>
          <p:spPr>
            <a:xfrm>
              <a:off x="6272817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D0EED1-B0EA-3738-4ECC-878A8C33EEC4}"/>
                </a:ext>
              </a:extLst>
            </p:cNvPr>
            <p:cNvSpPr/>
            <p:nvPr/>
          </p:nvSpPr>
          <p:spPr>
            <a:xfrm>
              <a:off x="6272816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A465E9-D63C-CF0E-6782-059AEFA17BE2}"/>
                </a:ext>
              </a:extLst>
            </p:cNvPr>
            <p:cNvSpPr/>
            <p:nvPr/>
          </p:nvSpPr>
          <p:spPr>
            <a:xfrm>
              <a:off x="6272816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Trot(7168)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8CA441-E038-6908-F429-9287997DDB65}"/>
                </a:ext>
              </a:extLst>
            </p:cNvPr>
            <p:cNvSpPr/>
            <p:nvPr/>
          </p:nvSpPr>
          <p:spPr>
            <a:xfrm>
              <a:off x="6294613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2071D7-553C-6E62-953F-DE3AEB508DD5}"/>
                </a:ext>
              </a:extLst>
            </p:cNvPr>
            <p:cNvSpPr/>
            <p:nvPr/>
          </p:nvSpPr>
          <p:spPr>
            <a:xfrm>
              <a:off x="6294611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B2BE517-30F3-8DF8-08C6-35B532896544}"/>
                </a:ext>
              </a:extLst>
            </p:cNvPr>
            <p:cNvSpPr/>
            <p:nvPr/>
          </p:nvSpPr>
          <p:spPr>
            <a:xfrm>
              <a:off x="6294610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Trot(896)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472A57-9945-0C19-8B2D-E9DC61057074}"/>
                </a:ext>
              </a:extLst>
            </p:cNvPr>
            <p:cNvCxnSpPr>
              <a:cxnSpLocks/>
              <a:stCxn id="8" idx="1"/>
              <a:endCxn id="4" idx="3"/>
            </p:cNvCxnSpPr>
            <p:nvPr/>
          </p:nvCxnSpPr>
          <p:spPr>
            <a:xfrm flipH="1">
              <a:off x="4400201" y="1919720"/>
              <a:ext cx="1872616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4DB833F-6862-A361-26D3-1A887EE5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798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6A5E7AF-DFB1-C8D9-4979-7DDDF8781DAA}"/>
                </a:ext>
              </a:extLst>
            </p:cNvPr>
            <p:cNvCxnSpPr>
              <a:cxnSpLocks/>
            </p:cNvCxnSpPr>
            <p:nvPr/>
          </p:nvCxnSpPr>
          <p:spPr>
            <a:xfrm>
              <a:off x="6154798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AC0640B-5221-EB4A-57A8-61B8A84BE0D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154798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E735C63-135F-8716-20CA-A2931BEFE273}"/>
                </a:ext>
              </a:extLst>
            </p:cNvPr>
            <p:cNvCxnSpPr>
              <a:cxnSpLocks/>
              <a:stCxn id="11" idx="1"/>
              <a:endCxn id="7" idx="3"/>
            </p:cNvCxnSpPr>
            <p:nvPr/>
          </p:nvCxnSpPr>
          <p:spPr>
            <a:xfrm flipH="1">
              <a:off x="4400201" y="4439084"/>
              <a:ext cx="1894412" cy="21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1890337-4427-5186-5DEA-87BD71182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592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670B8DF-3984-BB1F-DDCB-56A3F28CA56A}"/>
                </a:ext>
              </a:extLst>
            </p:cNvPr>
            <p:cNvCxnSpPr>
              <a:cxnSpLocks/>
            </p:cNvCxnSpPr>
            <p:nvPr/>
          </p:nvCxnSpPr>
          <p:spPr>
            <a:xfrm>
              <a:off x="6176592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4BEFA7-356B-2E62-9D63-485C2ECB90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592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57D3464-63EF-19A3-FFA4-FEA039024AE5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2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253BA76-E7B0-213E-2B69-AB2DC32EA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792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5F37687-262B-1738-F020-4E19D7E99DC0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2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D105DF-BB30-9FC2-C5C7-A7F8F71B855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886412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48AE-8A7A-6D7E-CB45-1F329DCCA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8908601-5510-CF2A-6384-FDADE68FD1B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CNN: Result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FDB406-C0DB-7975-3418-D613CB4DFD5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388BB7-C341-4317-EE60-5B1F40A80C0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3A72B7-8304-606F-A211-64154B73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8" y="1143000"/>
            <a:ext cx="6188393" cy="5317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0A9628-CA2D-CC04-8685-C99896A3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67" t="46519" r="32771" b="10222"/>
          <a:stretch>
            <a:fillRect/>
          </a:stretch>
        </p:blipFill>
        <p:spPr>
          <a:xfrm>
            <a:off x="6728115" y="1143000"/>
            <a:ext cx="5303274" cy="228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4A478C-859B-102D-5B4C-24B2D80636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821" t="16676" r="31223"/>
          <a:stretch>
            <a:fillRect/>
          </a:stretch>
        </p:blipFill>
        <p:spPr>
          <a:xfrm>
            <a:off x="6728114" y="3536485"/>
            <a:ext cx="5303273" cy="21797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C4A428-2790-861B-87E8-4656B492716D}"/>
              </a:ext>
            </a:extLst>
          </p:cNvPr>
          <p:cNvSpPr/>
          <p:nvPr/>
        </p:nvSpPr>
        <p:spPr>
          <a:xfrm>
            <a:off x="9963581" y="5459068"/>
            <a:ext cx="1712001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D113C9-F921-3F5E-A578-61B90C234B15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CNN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처리의 가장 좋은 결과는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0.867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76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5FBE-6BD0-FC01-3227-8A94FCBC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A42FEF-F6F8-E7C8-4DEA-622ACD0D4BD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Data Collection: </a:t>
            </a:r>
            <a:r>
              <a:rPr lang="en-US" altLang="ko-KR" sz="6000" b="1" dirty="0" err="1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Youtube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D29C4-8C85-538C-1215-E9DE9814F36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AC07B5-C15D-10FA-36D3-4B1CFE1C33C1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740F6D-6B92-72D9-0598-47CB95BA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3" y="1106084"/>
            <a:ext cx="4522134" cy="2821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E944C0-7A76-317E-5654-2F16E24C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00" y="2517198"/>
            <a:ext cx="4521600" cy="2702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006DA-C905-5D68-13A3-F6508DE48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77" y="3512128"/>
            <a:ext cx="4521600" cy="27909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898BF2-A38D-0150-646B-978F4F4E354D}"/>
              </a:ext>
            </a:extLst>
          </p:cNvPr>
          <p:cNvSpPr/>
          <p:nvPr/>
        </p:nvSpPr>
        <p:spPr>
          <a:xfrm>
            <a:off x="0" y="561328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이번 신호처리에 필요한 클래식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힙합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트로트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가지 장르에 대한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음악이 담긴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영상을 다량으로 다운로드하여 기본 데이터셋을 만들었습니다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032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CBE4-4CD6-05EE-C064-BBE1EF76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20C5287-DB40-9694-F29C-70BCF3B4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8" y="3793924"/>
            <a:ext cx="8029575" cy="2638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3A597D-132F-360A-BF03-FF9A4D4B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8" y="1092200"/>
            <a:ext cx="7651530" cy="2651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CD90D-6524-AADE-B950-3804256E2F1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: Output Layer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B77F54-D8AF-AD64-78DC-FE27C50F57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F8A11E-07CF-5C04-9037-2FF91203D01C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7ACE5-50BC-959C-EDB5-2B92D4C163BE}"/>
              </a:ext>
            </a:extLst>
          </p:cNvPr>
          <p:cNvSpPr/>
          <p:nvPr/>
        </p:nvSpPr>
        <p:spPr>
          <a:xfrm>
            <a:off x="3169657" y="6093685"/>
            <a:ext cx="2926343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02A9D4-79DA-370C-24EE-424D7A435E20}"/>
              </a:ext>
            </a:extLst>
          </p:cNvPr>
          <p:cNvSpPr/>
          <p:nvPr/>
        </p:nvSpPr>
        <p:spPr>
          <a:xfrm>
            <a:off x="2280805" y="2868899"/>
            <a:ext cx="2291195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285CAF-46B6-07FA-5920-30D7C814AF89}"/>
              </a:ext>
            </a:extLst>
          </p:cNvPr>
          <p:cNvSpPr/>
          <p:nvPr/>
        </p:nvSpPr>
        <p:spPr>
          <a:xfrm>
            <a:off x="3245858" y="3349713"/>
            <a:ext cx="2463948" cy="3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6EE9C-EFA8-6A89-F0A9-1029BA188972}"/>
              </a:ext>
            </a:extLst>
          </p:cNvPr>
          <p:cNvSpPr/>
          <p:nvPr/>
        </p:nvSpPr>
        <p:spPr>
          <a:xfrm>
            <a:off x="2338381" y="5650198"/>
            <a:ext cx="2280375" cy="266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16DECE-B0F6-33CF-8163-877AF48D2775}"/>
              </a:ext>
            </a:extLst>
          </p:cNvPr>
          <p:cNvSpPr/>
          <p:nvPr/>
        </p:nvSpPr>
        <p:spPr>
          <a:xfrm>
            <a:off x="0" y="984706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출력층은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클래스를 처리하기 위해 </a:t>
            </a:r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softmax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categorical_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crossentropy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로 변경하였습니다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57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E3C13-CA3E-A1D7-715C-F6CD7BC9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54C9AB-D710-5D42-EBDF-E01DC171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73" y="1329605"/>
            <a:ext cx="5534025" cy="41433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BB865-3291-7C15-EC45-4B72E619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02" y="1491530"/>
            <a:ext cx="5362575" cy="3981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7D2C6B-F0A9-24C3-2B3E-3A3DF5FEA0F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: train, valid, test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E410D0-E054-B5C2-DC95-9ED7676807E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B48E0-A306-C02C-B133-3667D1D8C12A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1F72A-F839-7094-7CD3-6B7FCFCB6AD9}"/>
              </a:ext>
            </a:extLst>
          </p:cNvPr>
          <p:cNvSpPr/>
          <p:nvPr/>
        </p:nvSpPr>
        <p:spPr>
          <a:xfrm>
            <a:off x="6837218" y="2440508"/>
            <a:ext cx="1896342" cy="22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F0D8C3-2824-12BB-AF56-9F49E79EF6E8}"/>
              </a:ext>
            </a:extLst>
          </p:cNvPr>
          <p:cNvSpPr/>
          <p:nvPr/>
        </p:nvSpPr>
        <p:spPr>
          <a:xfrm>
            <a:off x="6875318" y="4499640"/>
            <a:ext cx="1896342" cy="22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E679A3-343D-ECC0-0207-C163314F8456}"/>
              </a:ext>
            </a:extLst>
          </p:cNvPr>
          <p:cNvSpPr/>
          <p:nvPr/>
        </p:nvSpPr>
        <p:spPr>
          <a:xfrm>
            <a:off x="623455" y="4435224"/>
            <a:ext cx="2180359" cy="199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B4A930-4F67-5F97-BB7C-85DE2552B649}"/>
              </a:ext>
            </a:extLst>
          </p:cNvPr>
          <p:cNvSpPr/>
          <p:nvPr/>
        </p:nvSpPr>
        <p:spPr>
          <a:xfrm>
            <a:off x="623455" y="2420808"/>
            <a:ext cx="2180359" cy="199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C2A571-51CC-FB69-A06B-CEB82D32D4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864" b="10569"/>
          <a:stretch>
            <a:fillRect/>
          </a:stretch>
        </p:blipFill>
        <p:spPr>
          <a:xfrm>
            <a:off x="584057" y="5297635"/>
            <a:ext cx="4696258" cy="13629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4957DE-307E-CC80-B714-B6F0C69D9E91}"/>
              </a:ext>
            </a:extLst>
          </p:cNvPr>
          <p:cNvSpPr/>
          <p:nvPr/>
        </p:nvSpPr>
        <p:spPr>
          <a:xfrm>
            <a:off x="947305" y="6250519"/>
            <a:ext cx="2180359" cy="199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D0CD38-A66F-24B9-412D-0FC55742C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398" y="5260398"/>
            <a:ext cx="4676775" cy="14001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A35FFF-F658-09A9-3F18-9BD6F828E74F}"/>
              </a:ext>
            </a:extLst>
          </p:cNvPr>
          <p:cNvSpPr/>
          <p:nvPr/>
        </p:nvSpPr>
        <p:spPr>
          <a:xfrm>
            <a:off x="6894931" y="6224880"/>
            <a:ext cx="1896342" cy="22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72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2FAB-A6AE-C26C-7BCD-4DFE921C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FF0D0A-2D6A-1468-4291-AAB38889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16" y="1329605"/>
            <a:ext cx="5118746" cy="2102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2069E-CE9E-0C49-2FDB-64FB2272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7" y="1329605"/>
            <a:ext cx="5181600" cy="2105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B3B4FF-063D-FA3A-045B-306948FDD41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CNN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: </a:t>
            </a:r>
            <a:r>
              <a:rPr lang="en-US" altLang="ko-KR" sz="6000" b="1" i="0" dirty="0" err="1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model.fit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C4FAA2-0DE3-B9B9-B7AC-C1B2218A0D1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DA5BC-B12B-E62F-0F07-D0BA87DCF937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1CAD5D-BE75-142E-50B0-33CA978A2CA1}"/>
              </a:ext>
            </a:extLst>
          </p:cNvPr>
          <p:cNvSpPr/>
          <p:nvPr/>
        </p:nvSpPr>
        <p:spPr>
          <a:xfrm>
            <a:off x="728738" y="2665268"/>
            <a:ext cx="1853403" cy="49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05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59DD-5497-F994-BA86-9544F87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213038-45B9-E217-93DC-F60CBC837A0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CNN: Dropout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86D75D-FA37-B6A0-1BE7-56FCD03DB20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62EC04-E8F5-A0F4-86E1-3E170FD6B385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E3530-4E70-E5C0-F593-34ECC3BAD8D6}"/>
              </a:ext>
            </a:extLst>
          </p:cNvPr>
          <p:cNvSpPr/>
          <p:nvPr/>
        </p:nvSpPr>
        <p:spPr>
          <a:xfrm>
            <a:off x="323571" y="1143000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Dropout </a:t>
            </a:r>
            <a:r>
              <a:rPr lang="ko-KR" altLang="en-US" sz="3200" b="1" dirty="0">
                <a:solidFill>
                  <a:schemeClr val="bg1"/>
                </a:solidFill>
              </a:rPr>
              <a:t>없는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E368A-BDE2-E67B-AB9D-3D0096411C68}"/>
              </a:ext>
            </a:extLst>
          </p:cNvPr>
          <p:cNvSpPr/>
          <p:nvPr/>
        </p:nvSpPr>
        <p:spPr>
          <a:xfrm>
            <a:off x="321389" y="3916337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Dropout</a:t>
            </a:r>
            <a:r>
              <a:rPr lang="ko-KR" altLang="en-US" sz="3200" b="1" dirty="0">
                <a:solidFill>
                  <a:srgbClr val="00B0F0"/>
                </a:solidFill>
              </a:rPr>
              <a:t> 구성</a:t>
            </a:r>
            <a:r>
              <a:rPr lang="en-US" altLang="ko-KR" sz="3200" b="1" dirty="0">
                <a:solidFill>
                  <a:srgbClr val="00B0F0"/>
                </a:solidFill>
              </a:rPr>
              <a:t>, epoch</a:t>
            </a:r>
            <a:r>
              <a:rPr lang="ko-KR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</a:rPr>
              <a:t>7</a:t>
            </a:r>
            <a:r>
              <a:rPr lang="ko-KR" altLang="en-US" sz="3200" b="1" dirty="0">
                <a:solidFill>
                  <a:srgbClr val="00B0F0"/>
                </a:solidFill>
              </a:rPr>
              <a:t>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D9D0-34BF-FDED-46CE-8C2685F3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97" b="11232"/>
          <a:stretch>
            <a:fillRect/>
          </a:stretch>
        </p:blipFill>
        <p:spPr>
          <a:xfrm>
            <a:off x="404812" y="1840127"/>
            <a:ext cx="11382375" cy="1152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F8AD18-CDA9-288A-DE2E-893F875763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63" b="-1"/>
          <a:stretch>
            <a:fillRect/>
          </a:stretch>
        </p:blipFill>
        <p:spPr>
          <a:xfrm>
            <a:off x="321389" y="4646824"/>
            <a:ext cx="11334750" cy="12055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6D3679-9CE2-82E5-E246-8383C99C1E0B}"/>
              </a:ext>
            </a:extLst>
          </p:cNvPr>
          <p:cNvSpPr/>
          <p:nvPr/>
        </p:nvSpPr>
        <p:spPr>
          <a:xfrm>
            <a:off x="8203622" y="1823712"/>
            <a:ext cx="1548245" cy="77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3AEB34-8C2D-F6BF-9B91-BEC5CDF65A4B}"/>
              </a:ext>
            </a:extLst>
          </p:cNvPr>
          <p:cNvSpPr/>
          <p:nvPr/>
        </p:nvSpPr>
        <p:spPr>
          <a:xfrm>
            <a:off x="8215745" y="4724508"/>
            <a:ext cx="1548245" cy="77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15CD5-A4F2-4653-5386-DDE9709E8E2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Dropout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MLP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와 같이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과적합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감소에 도움이 되었습니다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329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B165-7D06-E7F1-C834-B8091CD8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4ACA63A-7665-CA73-C284-F2A9427F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76"/>
          <a:stretch>
            <a:fillRect/>
          </a:stretch>
        </p:blipFill>
        <p:spPr>
          <a:xfrm>
            <a:off x="414337" y="4550501"/>
            <a:ext cx="11315700" cy="1904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7131A1-B492-C2A9-F623-B3FBB3EB1B0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CNN: Flatten vs GAP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AB863-0F03-9BE0-E6F5-EA7515F111D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0BD6C0-CDDC-3E3E-0323-C237B692E76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E6B9B-A840-268A-8F3D-57C263C615B9}"/>
              </a:ext>
            </a:extLst>
          </p:cNvPr>
          <p:cNvSpPr/>
          <p:nvPr/>
        </p:nvSpPr>
        <p:spPr>
          <a:xfrm>
            <a:off x="323571" y="1143000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Global Average Pooling, Dropout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B56CBE-7DAC-4633-C381-330886BAA513}"/>
              </a:ext>
            </a:extLst>
          </p:cNvPr>
          <p:cNvSpPr/>
          <p:nvPr/>
        </p:nvSpPr>
        <p:spPr>
          <a:xfrm>
            <a:off x="321389" y="3916337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Flatten, Dropout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  <a:r>
              <a:rPr lang="en-US" altLang="ko-KR" sz="3200" b="1" dirty="0">
                <a:solidFill>
                  <a:srgbClr val="00B0F0"/>
                </a:solidFill>
              </a:rPr>
              <a:t>, epoch</a:t>
            </a:r>
            <a:r>
              <a:rPr lang="ko-KR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</a:rPr>
              <a:t>5</a:t>
            </a:r>
            <a:r>
              <a:rPr lang="ko-KR" altLang="en-US" sz="3200" b="1" dirty="0">
                <a:solidFill>
                  <a:srgbClr val="00B0F0"/>
                </a:solidFill>
              </a:rPr>
              <a:t>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084F07-0698-64DE-BFB9-A4D5381E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332"/>
          <a:stretch>
            <a:fillRect/>
          </a:stretch>
        </p:blipFill>
        <p:spPr>
          <a:xfrm>
            <a:off x="414337" y="1866527"/>
            <a:ext cx="11363325" cy="19449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159F1-0905-40A1-89D2-766B21BBDE66}"/>
              </a:ext>
            </a:extLst>
          </p:cNvPr>
          <p:cNvSpPr/>
          <p:nvPr/>
        </p:nvSpPr>
        <p:spPr>
          <a:xfrm>
            <a:off x="8203622" y="1823712"/>
            <a:ext cx="1548245" cy="1605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E7E8D2-A12E-5647-277E-000659F688EA}"/>
              </a:ext>
            </a:extLst>
          </p:cNvPr>
          <p:cNvSpPr/>
          <p:nvPr/>
        </p:nvSpPr>
        <p:spPr>
          <a:xfrm>
            <a:off x="8262506" y="4550501"/>
            <a:ext cx="1489365" cy="159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3EE52F-D77A-A805-D934-8074F8486F6D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Flatten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층 과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Global Average Pooling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층을 </a:t>
            </a:r>
            <a:endParaRPr lang="en-US" altLang="ko-KR" sz="2400" dirty="0">
              <a:solidFill>
                <a:schemeClr val="bg1"/>
              </a:solidFill>
              <a:effectLst>
                <a:innerShdw blurRad="63500" dist="50800" dir="13500000">
                  <a:schemeClr val="bg1">
                    <a:lumMod val="50000"/>
                    <a:alpha val="50000"/>
                  </a:schemeClr>
                </a:innerShdw>
              </a:effectLst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비교한 결과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Flatten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층이 더 높은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4996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75BF-A468-2D98-18F2-5966E4F6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861E7D-9919-7E86-3241-D67C20B0D116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CNN: Batch Normalization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133FE4-EE18-2817-4E94-75826EC725B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DAA06F-C284-F0A1-2B26-514A069DEF4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62B6D-7130-06B7-F560-B6ED3D86A1D5}"/>
              </a:ext>
            </a:extLst>
          </p:cNvPr>
          <p:cNvSpPr/>
          <p:nvPr/>
        </p:nvSpPr>
        <p:spPr>
          <a:xfrm>
            <a:off x="323571" y="1143000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Batch Normalization </a:t>
            </a:r>
            <a:r>
              <a:rPr lang="ko-KR" altLang="en-US" sz="3200" b="1" dirty="0">
                <a:solidFill>
                  <a:srgbClr val="00B0F0"/>
                </a:solidFill>
              </a:rPr>
              <a:t>없는</a:t>
            </a:r>
            <a:r>
              <a:rPr lang="en-US" altLang="ko-KR" sz="3200" b="1" dirty="0">
                <a:solidFill>
                  <a:srgbClr val="00B0F0"/>
                </a:solidFill>
              </a:rPr>
              <a:t>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  <a:r>
              <a:rPr lang="en-US" altLang="ko-KR" sz="3200" b="1" dirty="0">
                <a:solidFill>
                  <a:srgbClr val="00B0F0"/>
                </a:solidFill>
              </a:rPr>
              <a:t>, epoch</a:t>
            </a:r>
            <a:r>
              <a:rPr lang="ko-KR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</a:rPr>
              <a:t>5</a:t>
            </a:r>
            <a:r>
              <a:rPr lang="ko-KR" altLang="en-US" sz="3200" b="1" dirty="0">
                <a:solidFill>
                  <a:srgbClr val="00B0F0"/>
                </a:solidFill>
              </a:rPr>
              <a:t>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5AC15D-FA6F-1B3B-CEEF-CD0F15B5F3AA}"/>
              </a:ext>
            </a:extLst>
          </p:cNvPr>
          <p:cNvSpPr/>
          <p:nvPr/>
        </p:nvSpPr>
        <p:spPr>
          <a:xfrm>
            <a:off x="321389" y="3916337"/>
            <a:ext cx="11544858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Batch Normalization </a:t>
            </a:r>
            <a:r>
              <a:rPr lang="ko-KR" altLang="en-US" sz="3200" b="1" dirty="0">
                <a:solidFill>
                  <a:schemeClr val="bg1"/>
                </a:solidFill>
              </a:rPr>
              <a:t>있는 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B910EF-8E9C-C04D-3DF6-ED29AC8E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76"/>
          <a:stretch>
            <a:fillRect/>
          </a:stretch>
        </p:blipFill>
        <p:spPr>
          <a:xfrm>
            <a:off x="414337" y="1815110"/>
            <a:ext cx="11315700" cy="1904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33C922-4474-122F-5C4D-7ED714DF8B44}"/>
              </a:ext>
            </a:extLst>
          </p:cNvPr>
          <p:cNvSpPr/>
          <p:nvPr/>
        </p:nvSpPr>
        <p:spPr>
          <a:xfrm>
            <a:off x="8262506" y="1743993"/>
            <a:ext cx="1489365" cy="159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C5B3AE-61EB-A66B-ACB7-058808F0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939"/>
          <a:stretch>
            <a:fillRect/>
          </a:stretch>
        </p:blipFill>
        <p:spPr>
          <a:xfrm>
            <a:off x="321389" y="4588372"/>
            <a:ext cx="11420475" cy="19778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CEBB2F-73E8-42E0-5BD9-3675843C92BF}"/>
              </a:ext>
            </a:extLst>
          </p:cNvPr>
          <p:cNvSpPr/>
          <p:nvPr/>
        </p:nvSpPr>
        <p:spPr>
          <a:xfrm>
            <a:off x="8217479" y="4588372"/>
            <a:ext cx="1489365" cy="159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742D03-CD7D-25AC-03AD-C1F3C8381F36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Convolution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 뒤에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Batch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정규화 층을 구성해서 비교한 결과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없는 구성이 더 높은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282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7F9B6-4C98-4A0C-1912-2E08B3D5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5CD794-60FE-F3A5-0C66-807E3831504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CNN: L2 Normalization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6F936-F9F4-FE9A-40C3-6298B779B35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59722D-0B8C-24A1-9FC7-59FA79A8837E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C10CBD-8BD2-79FA-55B6-E20B82FA8091}"/>
              </a:ext>
            </a:extLst>
          </p:cNvPr>
          <p:cNvSpPr/>
          <p:nvPr/>
        </p:nvSpPr>
        <p:spPr>
          <a:xfrm>
            <a:off x="323571" y="1143000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L2 Normalization </a:t>
            </a:r>
            <a:r>
              <a:rPr lang="ko-KR" altLang="en-US" sz="3200" b="1" dirty="0">
                <a:solidFill>
                  <a:srgbClr val="00B0F0"/>
                </a:solidFill>
              </a:rPr>
              <a:t>없는</a:t>
            </a:r>
            <a:r>
              <a:rPr lang="en-US" altLang="ko-KR" sz="3200" b="1" dirty="0">
                <a:solidFill>
                  <a:srgbClr val="00B0F0"/>
                </a:solidFill>
              </a:rPr>
              <a:t>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  <a:r>
              <a:rPr lang="en-US" altLang="ko-KR" sz="3200" b="1" dirty="0">
                <a:solidFill>
                  <a:srgbClr val="00B0F0"/>
                </a:solidFill>
              </a:rPr>
              <a:t>, epoch</a:t>
            </a:r>
            <a:r>
              <a:rPr lang="ko-KR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</a:rPr>
              <a:t>5</a:t>
            </a:r>
            <a:r>
              <a:rPr lang="ko-KR" altLang="en-US" sz="3200" b="1" dirty="0">
                <a:solidFill>
                  <a:srgbClr val="00B0F0"/>
                </a:solidFill>
              </a:rPr>
              <a:t>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FA819A-3E35-3A3F-ACFB-74A36C23CC0B}"/>
              </a:ext>
            </a:extLst>
          </p:cNvPr>
          <p:cNvSpPr/>
          <p:nvPr/>
        </p:nvSpPr>
        <p:spPr>
          <a:xfrm>
            <a:off x="321389" y="3916337"/>
            <a:ext cx="11544858" cy="600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L2 Normalization </a:t>
            </a:r>
            <a:r>
              <a:rPr lang="ko-KR" altLang="en-US" sz="3200" b="1" dirty="0">
                <a:solidFill>
                  <a:schemeClr val="bg1"/>
                </a:solidFill>
              </a:rPr>
              <a:t>있는 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0A51E-7E52-B19D-9196-B084DF70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76"/>
          <a:stretch>
            <a:fillRect/>
          </a:stretch>
        </p:blipFill>
        <p:spPr>
          <a:xfrm>
            <a:off x="414337" y="1815110"/>
            <a:ext cx="11315700" cy="1904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83D81A-A45F-5F8B-293C-97469808966B}"/>
              </a:ext>
            </a:extLst>
          </p:cNvPr>
          <p:cNvSpPr/>
          <p:nvPr/>
        </p:nvSpPr>
        <p:spPr>
          <a:xfrm>
            <a:off x="8262506" y="1743993"/>
            <a:ext cx="1489365" cy="159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F66CA4-F812-0C8D-45F2-632026E2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02"/>
          <a:stretch>
            <a:fillRect/>
          </a:stretch>
        </p:blipFill>
        <p:spPr>
          <a:xfrm>
            <a:off x="423862" y="4535350"/>
            <a:ext cx="11344275" cy="19578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2270BB-0356-79EE-AA89-19D9B0615261}"/>
              </a:ext>
            </a:extLst>
          </p:cNvPr>
          <p:cNvSpPr/>
          <p:nvPr/>
        </p:nvSpPr>
        <p:spPr>
          <a:xfrm>
            <a:off x="8316192" y="4517330"/>
            <a:ext cx="1489365" cy="159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5228AB-C810-1CEB-D26C-C78FCC428C9F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L2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정규화 옵션을 적용하여 비교해본 결과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적용하지 않았을 때 더 높은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57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69BD5-B276-7043-25A5-01B83F75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973E74F-439E-FADC-34D8-00C14D764C1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CNN: Dense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9705AA-3FC7-71DC-7BC9-E9851B1AD73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D667A3-793C-73F4-C0AC-28ED751DDA8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D5199-5CD5-0682-7854-981105979CAE}"/>
              </a:ext>
            </a:extLst>
          </p:cNvPr>
          <p:cNvSpPr/>
          <p:nvPr/>
        </p:nvSpPr>
        <p:spPr>
          <a:xfrm>
            <a:off x="321560" y="2758974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Dense(256)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A46FC9-34BD-0F88-D81A-419D7A1053F5}"/>
              </a:ext>
            </a:extLst>
          </p:cNvPr>
          <p:cNvSpPr/>
          <p:nvPr/>
        </p:nvSpPr>
        <p:spPr>
          <a:xfrm>
            <a:off x="321560" y="4267909"/>
            <a:ext cx="11544858" cy="6009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</a:rPr>
              <a:t>Dense(512) </a:t>
            </a:r>
            <a:r>
              <a:rPr lang="ko-KR" altLang="en-US" sz="3200" b="1" dirty="0">
                <a:solidFill>
                  <a:srgbClr val="00B0F0"/>
                </a:solidFill>
              </a:rPr>
              <a:t>구성</a:t>
            </a:r>
            <a:r>
              <a:rPr lang="en-US" altLang="ko-KR" sz="3200" b="1" dirty="0">
                <a:solidFill>
                  <a:srgbClr val="00B0F0"/>
                </a:solidFill>
              </a:rPr>
              <a:t>, epoch</a:t>
            </a:r>
            <a:r>
              <a:rPr lang="ko-KR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</a:rPr>
              <a:t>5</a:t>
            </a:r>
            <a:r>
              <a:rPr lang="ko-KR" altLang="en-US" sz="3200" b="1" dirty="0">
                <a:solidFill>
                  <a:srgbClr val="00B0F0"/>
                </a:solidFill>
              </a:rPr>
              <a:t>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7D7CC5-77F1-1C7E-609C-5191CEECC135}"/>
              </a:ext>
            </a:extLst>
          </p:cNvPr>
          <p:cNvSpPr/>
          <p:nvPr/>
        </p:nvSpPr>
        <p:spPr>
          <a:xfrm>
            <a:off x="323571" y="1261316"/>
            <a:ext cx="11544858" cy="60099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Dense(128) </a:t>
            </a:r>
            <a:r>
              <a:rPr lang="ko-KR" altLang="en-US" sz="3200" b="1" dirty="0">
                <a:solidFill>
                  <a:schemeClr val="bg1"/>
                </a:solidFill>
              </a:rPr>
              <a:t>구성</a:t>
            </a:r>
            <a:r>
              <a:rPr lang="en-US" altLang="ko-KR" sz="3200" b="1" dirty="0">
                <a:solidFill>
                  <a:schemeClr val="bg1"/>
                </a:solidFill>
              </a:rPr>
              <a:t>, epoch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</a:rPr>
              <a:t>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38088-0E0C-354F-202F-7698283F0E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237"/>
          <a:stretch>
            <a:fillRect/>
          </a:stretch>
        </p:blipFill>
        <p:spPr>
          <a:xfrm>
            <a:off x="436139" y="4960639"/>
            <a:ext cx="11315700" cy="6575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0F93F4-C250-B590-841C-B4F84B07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822"/>
          <a:stretch>
            <a:fillRect/>
          </a:stretch>
        </p:blipFill>
        <p:spPr>
          <a:xfrm>
            <a:off x="436139" y="3399710"/>
            <a:ext cx="11363325" cy="6697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1F5191-C159-CD09-5377-29C2AFA988F1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Dense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층의 구성을 다양하게 비교해본 결과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Dense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층이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512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구성을 가질 때 가장 높은 정확도를 보였습니다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448451-CF04-60F8-F7C2-99F0DE3B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262"/>
          <a:stretch>
            <a:fillRect/>
          </a:stretch>
        </p:blipFill>
        <p:spPr>
          <a:xfrm>
            <a:off x="531668" y="1969058"/>
            <a:ext cx="11334750" cy="6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73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음악 데이터 전 처리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MLP,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CNN 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신호 처리 모델 실습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 </a:t>
            </a:r>
            <a:r>
              <a:rPr lang="en-US" altLang="ko-KR" b="1" dirty="0">
                <a:solidFill>
                  <a:schemeClr val="bg1"/>
                </a:solidFill>
              </a:rPr>
              <a:t>2020E7009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AA2333-517F-18FF-7A87-B54D0A1DEB7E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B0444B-00F4-55F7-4B6A-3BF0A4BB8168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이상으로 인공지능 기말 프로젝트 신호처리에 대한 발표를 마치도록 하겠습니다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261E-2D95-1D78-53A2-D93B83AD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5DCEB87-A3F5-2453-9A11-EB2849F4199C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C58488-7B87-7CEE-F617-7DC419B45BB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7E36B3-8EEF-A94C-5B74-2D35646533C0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63E9836-D521-3CE3-41C6-2FEBB42734B6}"/>
              </a:ext>
            </a:extLst>
          </p:cNvPr>
          <p:cNvSpPr/>
          <p:nvPr/>
        </p:nvSpPr>
        <p:spPr>
          <a:xfrm>
            <a:off x="258185" y="1879475"/>
            <a:ext cx="2334347" cy="427004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2800" b="1" dirty="0">
                <a:solidFill>
                  <a:srgbClr val="F0C658"/>
                </a:solidFill>
              </a:rPr>
              <a:t>classic.mp4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7CDD7A-B7C8-29BD-1DE5-C32EA333876E}"/>
              </a:ext>
            </a:extLst>
          </p:cNvPr>
          <p:cNvSpPr/>
          <p:nvPr/>
        </p:nvSpPr>
        <p:spPr>
          <a:xfrm>
            <a:off x="258185" y="3339038"/>
            <a:ext cx="2334347" cy="427004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2800" b="1" dirty="0">
                <a:solidFill>
                  <a:srgbClr val="F0C658"/>
                </a:solidFill>
              </a:rPr>
              <a:t>hiphop.mp4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4A58421-916E-4370-0067-8DB2823CD7A7}"/>
              </a:ext>
            </a:extLst>
          </p:cNvPr>
          <p:cNvSpPr/>
          <p:nvPr/>
        </p:nvSpPr>
        <p:spPr>
          <a:xfrm>
            <a:off x="258185" y="4798601"/>
            <a:ext cx="2334347" cy="427004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2800" b="1" dirty="0">
                <a:solidFill>
                  <a:srgbClr val="F0C658"/>
                </a:solidFill>
              </a:rPr>
              <a:t>trot.mp4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E7223F-644F-7EC5-B3C2-4A204564A3D4}"/>
              </a:ext>
            </a:extLst>
          </p:cNvPr>
          <p:cNvCxnSpPr>
            <a:cxnSpLocks/>
          </p:cNvCxnSpPr>
          <p:nvPr/>
        </p:nvCxnSpPr>
        <p:spPr>
          <a:xfrm>
            <a:off x="3600450" y="355136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2CC3C1-FEB0-7ED0-7991-5EFEE6E7ADC8}"/>
              </a:ext>
            </a:extLst>
          </p:cNvPr>
          <p:cNvSpPr/>
          <p:nvPr/>
        </p:nvSpPr>
        <p:spPr>
          <a:xfrm>
            <a:off x="5327072" y="3113084"/>
            <a:ext cx="1537855" cy="8055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7BA7CE-BB2B-14AB-A0F7-BEA2200BF7F7}"/>
              </a:ext>
            </a:extLst>
          </p:cNvPr>
          <p:cNvCxnSpPr>
            <a:cxnSpLocks/>
          </p:cNvCxnSpPr>
          <p:nvPr/>
        </p:nvCxnSpPr>
        <p:spPr>
          <a:xfrm>
            <a:off x="7652905" y="3549917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7E5105-9DFF-DD5A-49E3-24DEE38C30A7}"/>
              </a:ext>
            </a:extLst>
          </p:cNvPr>
          <p:cNvSpPr/>
          <p:nvPr/>
        </p:nvSpPr>
        <p:spPr>
          <a:xfrm>
            <a:off x="9326124" y="141406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FCF240-135B-7F99-BAD8-A0C46F7368A2}"/>
              </a:ext>
            </a:extLst>
          </p:cNvPr>
          <p:cNvSpPr/>
          <p:nvPr/>
        </p:nvSpPr>
        <p:spPr>
          <a:xfrm>
            <a:off x="9326124" y="187947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9B8EDA-BFAA-B9A1-F13F-6510EDB91EBD}"/>
              </a:ext>
            </a:extLst>
          </p:cNvPr>
          <p:cNvSpPr/>
          <p:nvPr/>
        </p:nvSpPr>
        <p:spPr>
          <a:xfrm>
            <a:off x="9326124" y="234488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A23483-A8F1-31B1-C8D7-5DE848FB5881}"/>
              </a:ext>
            </a:extLst>
          </p:cNvPr>
          <p:cNvSpPr/>
          <p:nvPr/>
        </p:nvSpPr>
        <p:spPr>
          <a:xfrm>
            <a:off x="9326124" y="281029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A809E6-4065-32D0-5BD8-CF7BDC916D3E}"/>
              </a:ext>
            </a:extLst>
          </p:cNvPr>
          <p:cNvSpPr/>
          <p:nvPr/>
        </p:nvSpPr>
        <p:spPr>
          <a:xfrm>
            <a:off x="9326124" y="327570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3E98A8-15B9-A504-235E-C969696BD519}"/>
              </a:ext>
            </a:extLst>
          </p:cNvPr>
          <p:cNvSpPr/>
          <p:nvPr/>
        </p:nvSpPr>
        <p:spPr>
          <a:xfrm>
            <a:off x="9326124" y="374111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94C3A9-0014-B68E-6723-1A163FFA1346}"/>
              </a:ext>
            </a:extLst>
          </p:cNvPr>
          <p:cNvSpPr/>
          <p:nvPr/>
        </p:nvSpPr>
        <p:spPr>
          <a:xfrm>
            <a:off x="10081196" y="141406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A1D13-6E4B-0B5C-E358-903D13692022}"/>
              </a:ext>
            </a:extLst>
          </p:cNvPr>
          <p:cNvSpPr/>
          <p:nvPr/>
        </p:nvSpPr>
        <p:spPr>
          <a:xfrm>
            <a:off x="10081196" y="187947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52E68-8951-B7C7-2D4D-18AE5B44ABAF}"/>
              </a:ext>
            </a:extLst>
          </p:cNvPr>
          <p:cNvSpPr/>
          <p:nvPr/>
        </p:nvSpPr>
        <p:spPr>
          <a:xfrm>
            <a:off x="10081196" y="234488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CC0311-2D22-B1C2-6BF5-FC7586C0005A}"/>
              </a:ext>
            </a:extLst>
          </p:cNvPr>
          <p:cNvSpPr/>
          <p:nvPr/>
        </p:nvSpPr>
        <p:spPr>
          <a:xfrm>
            <a:off x="10081196" y="281029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5E3BCB1-872D-F5F8-5889-049328838860}"/>
              </a:ext>
            </a:extLst>
          </p:cNvPr>
          <p:cNvSpPr/>
          <p:nvPr/>
        </p:nvSpPr>
        <p:spPr>
          <a:xfrm>
            <a:off x="10081196" y="327570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3F0CB-1CA1-4F31-3F82-44A69C691E1B}"/>
              </a:ext>
            </a:extLst>
          </p:cNvPr>
          <p:cNvSpPr/>
          <p:nvPr/>
        </p:nvSpPr>
        <p:spPr>
          <a:xfrm>
            <a:off x="10081196" y="374111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309C30-2488-9E30-61F7-9E2B9D789AD5}"/>
              </a:ext>
            </a:extLst>
          </p:cNvPr>
          <p:cNvSpPr/>
          <p:nvPr/>
        </p:nvSpPr>
        <p:spPr>
          <a:xfrm>
            <a:off x="9326124" y="420652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07EB5E-991C-F3D4-A861-79DD2600D310}"/>
              </a:ext>
            </a:extLst>
          </p:cNvPr>
          <p:cNvSpPr/>
          <p:nvPr/>
        </p:nvSpPr>
        <p:spPr>
          <a:xfrm>
            <a:off x="9326124" y="467193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6E4639-868A-086B-F2EA-98D6D548E437}"/>
              </a:ext>
            </a:extLst>
          </p:cNvPr>
          <p:cNvSpPr/>
          <p:nvPr/>
        </p:nvSpPr>
        <p:spPr>
          <a:xfrm>
            <a:off x="9326124" y="513734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233928-CEEE-5E02-8EC9-CCAAC0B90D8F}"/>
              </a:ext>
            </a:extLst>
          </p:cNvPr>
          <p:cNvSpPr/>
          <p:nvPr/>
        </p:nvSpPr>
        <p:spPr>
          <a:xfrm>
            <a:off x="9326124" y="560275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E10020-0C14-DA96-43D6-E9383ECAE3F0}"/>
              </a:ext>
            </a:extLst>
          </p:cNvPr>
          <p:cNvSpPr/>
          <p:nvPr/>
        </p:nvSpPr>
        <p:spPr>
          <a:xfrm>
            <a:off x="9326124" y="606816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340812E-4E85-B5CD-2E94-448DAD7EF86C}"/>
              </a:ext>
            </a:extLst>
          </p:cNvPr>
          <p:cNvSpPr/>
          <p:nvPr/>
        </p:nvSpPr>
        <p:spPr>
          <a:xfrm>
            <a:off x="10081196" y="420652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B60AFFF-F3AA-F7D8-BDDE-408A76AFF7BD}"/>
              </a:ext>
            </a:extLst>
          </p:cNvPr>
          <p:cNvSpPr/>
          <p:nvPr/>
        </p:nvSpPr>
        <p:spPr>
          <a:xfrm>
            <a:off x="10081196" y="467193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7A3B04-1174-2F62-400C-3D4FB20D94BA}"/>
              </a:ext>
            </a:extLst>
          </p:cNvPr>
          <p:cNvSpPr/>
          <p:nvPr/>
        </p:nvSpPr>
        <p:spPr>
          <a:xfrm>
            <a:off x="10081196" y="513734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328AA20-1ED0-8C77-A93E-5A80C0C4339C}"/>
              </a:ext>
            </a:extLst>
          </p:cNvPr>
          <p:cNvSpPr/>
          <p:nvPr/>
        </p:nvSpPr>
        <p:spPr>
          <a:xfrm>
            <a:off x="10081196" y="560275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B3DE5E-76FB-EF4D-8CEB-0D367EA47D8D}"/>
              </a:ext>
            </a:extLst>
          </p:cNvPr>
          <p:cNvSpPr/>
          <p:nvPr/>
        </p:nvSpPr>
        <p:spPr>
          <a:xfrm>
            <a:off x="10081196" y="6068165"/>
            <a:ext cx="649383" cy="3401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.mp3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3E81E0C-029D-3C35-F661-7C0F53346321}"/>
              </a:ext>
            </a:extLst>
          </p:cNvPr>
          <p:cNvSpPr/>
          <p:nvPr/>
        </p:nvSpPr>
        <p:spPr>
          <a:xfrm>
            <a:off x="7711786" y="3202793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30sec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472F9A-858C-34ED-2C2D-2EE64BED5FAA}"/>
              </a:ext>
            </a:extLst>
          </p:cNvPr>
          <p:cNvSpPr/>
          <p:nvPr/>
        </p:nvSpPr>
        <p:spPr>
          <a:xfrm>
            <a:off x="10836268" y="1414065"/>
            <a:ext cx="649383" cy="340168"/>
          </a:xfrm>
          <a:prstGeom prst="rect">
            <a:avLst/>
          </a:prstGeom>
          <a:noFill/>
          <a:ln>
            <a:solidFill>
              <a:srgbClr val="FF8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E97132"/>
                </a:solidFill>
              </a:rPr>
              <a:t>.mp3</a:t>
            </a:r>
            <a:endParaRPr lang="ko-KR" altLang="en-US" sz="1200" b="1" dirty="0">
              <a:solidFill>
                <a:srgbClr val="E97132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248AD3-F62A-1529-0FAB-59E2F9AFD7E5}"/>
              </a:ext>
            </a:extLst>
          </p:cNvPr>
          <p:cNvSpPr/>
          <p:nvPr/>
        </p:nvSpPr>
        <p:spPr>
          <a:xfrm>
            <a:off x="10679655" y="1108449"/>
            <a:ext cx="941828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E97132"/>
                </a:solidFill>
              </a:rPr>
              <a:t>&lt;30sec</a:t>
            </a:r>
            <a:endParaRPr lang="ko-KR" altLang="en-US" sz="1200" b="1" dirty="0">
              <a:solidFill>
                <a:srgbClr val="E9713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49383-C11B-F301-C4E2-541EE1D162AC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추출된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mp4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파일을 장르별로 정리하고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mp3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음성 파일만 따로 추출하였습니다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추출된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mp3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음성은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초 단위로 끊어서 정리하고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마지막 구간은 삭제하였습니다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045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E6E47-D4F9-6456-3F52-F429C6B2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47A4CC5-8D6B-BFF7-81ED-3F9CC30A88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3F579-45A7-49DB-3319-2ADCD50494D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E2C5B6-C50B-56DE-28B1-FF91EEFDE534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0764FB2-7A40-7D72-65AB-E9B546F3EDD3}"/>
              </a:ext>
            </a:extLst>
          </p:cNvPr>
          <p:cNvGrpSpPr/>
          <p:nvPr/>
        </p:nvGrpSpPr>
        <p:grpSpPr>
          <a:xfrm>
            <a:off x="1243792" y="1730085"/>
            <a:ext cx="9704415" cy="3908717"/>
            <a:chOff x="1270119" y="1730085"/>
            <a:chExt cx="9704415" cy="39087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B0E8CA-8E9E-F600-C420-A3A6472FF51B}"/>
                </a:ext>
              </a:extLst>
            </p:cNvPr>
            <p:cNvSpPr/>
            <p:nvPr/>
          </p:nvSpPr>
          <p:spPr>
            <a:xfrm>
              <a:off x="1388561" y="1730086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01_Training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CC85AF1-E0E1-83B9-D2FF-58D1C5F64A58}"/>
                </a:ext>
              </a:extLst>
            </p:cNvPr>
            <p:cNvSpPr/>
            <p:nvPr/>
          </p:nvSpPr>
          <p:spPr>
            <a:xfrm>
              <a:off x="1388561" y="4251614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02_Evaluation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123C96D-9C6B-617C-15E7-4CEAEED7D114}"/>
                </a:ext>
              </a:extLst>
            </p:cNvPr>
            <p:cNvSpPr/>
            <p:nvPr/>
          </p:nvSpPr>
          <p:spPr>
            <a:xfrm>
              <a:off x="7936565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506940F-43ED-B664-A8F8-40D3C0D0B697}"/>
                </a:ext>
              </a:extLst>
            </p:cNvPr>
            <p:cNvSpPr/>
            <p:nvPr/>
          </p:nvSpPr>
          <p:spPr>
            <a:xfrm>
              <a:off x="7936564" y="223979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E442F22-4EE0-0A51-332D-DE461ED50C4F}"/>
                </a:ext>
              </a:extLst>
            </p:cNvPr>
            <p:cNvSpPr/>
            <p:nvPr/>
          </p:nvSpPr>
          <p:spPr>
            <a:xfrm>
              <a:off x="7936564" y="2749501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Trot(1024)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8E36425-4AE7-5563-A660-AD27CE739161}"/>
                </a:ext>
              </a:extLst>
            </p:cNvPr>
            <p:cNvSpPr/>
            <p:nvPr/>
          </p:nvSpPr>
          <p:spPr>
            <a:xfrm>
              <a:off x="7936567" y="4249449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Classic(128)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6A7F2C-B011-EAF2-CD37-F8625F05EFCA}"/>
                </a:ext>
              </a:extLst>
            </p:cNvPr>
            <p:cNvSpPr/>
            <p:nvPr/>
          </p:nvSpPr>
          <p:spPr>
            <a:xfrm>
              <a:off x="7936565" y="4759157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Hiphop</a:t>
              </a:r>
              <a:r>
                <a:rPr lang="en-US" altLang="ko-KR" dirty="0">
                  <a:solidFill>
                    <a:schemeClr val="tx1"/>
                  </a:solidFill>
                </a:rPr>
                <a:t>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AABD3A2-757D-4C94-B006-7D7928F8EA28}"/>
                </a:ext>
              </a:extLst>
            </p:cNvPr>
            <p:cNvSpPr/>
            <p:nvPr/>
          </p:nvSpPr>
          <p:spPr>
            <a:xfrm>
              <a:off x="7936564" y="5259533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Trot(128)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9B226C-ED8A-1F8C-9914-B23245256EFB}"/>
                </a:ext>
              </a:extLst>
            </p:cNvPr>
            <p:cNvSpPr/>
            <p:nvPr/>
          </p:nvSpPr>
          <p:spPr>
            <a:xfrm>
              <a:off x="4662563" y="1730085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77AD8CA-6FD0-1A51-67D9-1EA3696EBB18}"/>
                </a:ext>
              </a:extLst>
            </p:cNvPr>
            <p:cNvSpPr/>
            <p:nvPr/>
          </p:nvSpPr>
          <p:spPr>
            <a:xfrm>
              <a:off x="4662562" y="4249448"/>
              <a:ext cx="3037967" cy="3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Original_data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B1429DD1-A29F-E1F5-7CB5-27DCAAB06F0E}"/>
                </a:ext>
              </a:extLst>
            </p:cNvPr>
            <p:cNvCxnSpPr>
              <a:stCxn id="35" idx="3"/>
              <a:endCxn id="107" idx="1"/>
            </p:cNvCxnSpPr>
            <p:nvPr/>
          </p:nvCxnSpPr>
          <p:spPr>
            <a:xfrm flipV="1">
              <a:off x="4426528" y="1919720"/>
              <a:ext cx="236035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C2E4214-D709-CB18-D828-E8F89202F9E0}"/>
                </a:ext>
              </a:extLst>
            </p:cNvPr>
            <p:cNvCxnSpPr>
              <a:cxnSpLocks/>
              <a:stCxn id="96" idx="3"/>
              <a:endCxn id="108" idx="1"/>
            </p:cNvCxnSpPr>
            <p:nvPr/>
          </p:nvCxnSpPr>
          <p:spPr>
            <a:xfrm flipV="1">
              <a:off x="4426528" y="4439083"/>
              <a:ext cx="236034" cy="21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3152ED6-27EC-D0B1-E07B-85397BB1E4C5}"/>
                </a:ext>
              </a:extLst>
            </p:cNvPr>
            <p:cNvCxnSpPr>
              <a:cxnSpLocks/>
              <a:stCxn id="97" idx="1"/>
              <a:endCxn id="107" idx="3"/>
            </p:cNvCxnSpPr>
            <p:nvPr/>
          </p:nvCxnSpPr>
          <p:spPr>
            <a:xfrm flipH="1">
              <a:off x="7700530" y="1919720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B3EDD5A-7CA2-AD69-69F7-3678CA5F1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1934308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BF4688E-573A-3658-C14A-DC44B0F0EBEF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2429427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FBEA57A-0351-69AF-0083-2C7AD4E8BD98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flipH="1" flipV="1">
              <a:off x="7818546" y="2939134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8E21A20-FB3E-A3BE-933C-697D29BDB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530" y="4436042"/>
              <a:ext cx="236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07B83A2-4669-FF13-6EFC-972F61401B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546" y="4450630"/>
              <a:ext cx="0" cy="1004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5BC7AB3-9724-04F1-2861-712B5BCDBA42}"/>
                </a:ext>
              </a:extLst>
            </p:cNvPr>
            <p:cNvCxnSpPr>
              <a:cxnSpLocks/>
            </p:cNvCxnSpPr>
            <p:nvPr/>
          </p:nvCxnSpPr>
          <p:spPr>
            <a:xfrm>
              <a:off x="7818546" y="4945749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BF642048-F1AE-2DCE-011C-71635B9AE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8546" y="5455456"/>
              <a:ext cx="118018" cy="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09224C5-05AE-CDBB-ECCF-C82DDEC5E821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1919720"/>
              <a:ext cx="1180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4776355-6161-2DE3-5C48-0C6FD982B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0119" y="1919718"/>
              <a:ext cx="0" cy="25161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014FFA2-89D5-1D5A-EDAD-C9F86F3F03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19" y="4435868"/>
              <a:ext cx="11801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67C6614-A3F1-0AB2-4CE6-100499ADDEC6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이렇게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training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데이터와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evaluation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데이터로 나눠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training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데이터는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1024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개씩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evaluation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데이터는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128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개씩 구성하였습니다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75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E874F-8789-5573-06C1-9F3F2CEC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4A5439-F016-90A2-D897-F65D401D58B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Export</a:t>
            </a:r>
            <a:r>
              <a:rPr lang="ko-KR" altLang="en-US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Raw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231F2C-86EE-84C3-510D-8CB6B794623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588194-8F4B-05D4-011A-255FF742648D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8AF9FD-6CE4-AE3D-C97C-FA0E3DF708A5}"/>
              </a:ext>
            </a:extLst>
          </p:cNvPr>
          <p:cNvSpPr/>
          <p:nvPr/>
        </p:nvSpPr>
        <p:spPr>
          <a:xfrm>
            <a:off x="1455051" y="1461904"/>
            <a:ext cx="175522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3A488D-879B-BB6B-42B3-E62343E1F2B1}"/>
              </a:ext>
            </a:extLst>
          </p:cNvPr>
          <p:cNvCxnSpPr>
            <a:cxnSpLocks/>
          </p:cNvCxnSpPr>
          <p:nvPr/>
        </p:nvCxnSpPr>
        <p:spPr>
          <a:xfrm>
            <a:off x="3586031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85C107-D06B-C6ED-82DB-A5184FF57971}"/>
              </a:ext>
            </a:extLst>
          </p:cNvPr>
          <p:cNvSpPr/>
          <p:nvPr/>
        </p:nvSpPr>
        <p:spPr>
          <a:xfrm>
            <a:off x="3660499" y="1612203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pydub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4952A-AB89-3469-AAB3-285EE5A77437}"/>
              </a:ext>
            </a:extLst>
          </p:cNvPr>
          <p:cNvSpPr/>
          <p:nvPr/>
        </p:nvSpPr>
        <p:spPr>
          <a:xfrm>
            <a:off x="4865797" y="146190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array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ADCEE1-E21D-5C50-E1EA-522F15FEE3D8}"/>
              </a:ext>
            </a:extLst>
          </p:cNvPr>
          <p:cNvCxnSpPr>
            <a:cxnSpLocks/>
          </p:cNvCxnSpPr>
          <p:nvPr/>
        </p:nvCxnSpPr>
        <p:spPr>
          <a:xfrm>
            <a:off x="7267877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D044D-FDCB-5AC1-D3D7-F4E73CCD3C2A}"/>
              </a:ext>
            </a:extLst>
          </p:cNvPr>
          <p:cNvSpPr/>
          <p:nvPr/>
        </p:nvSpPr>
        <p:spPr>
          <a:xfrm>
            <a:off x="7267877" y="1612203"/>
            <a:ext cx="829541" cy="340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numpy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8EBDB8-FD99-580C-8F78-46483A72E8F2}"/>
              </a:ext>
            </a:extLst>
          </p:cNvPr>
          <p:cNvSpPr/>
          <p:nvPr/>
        </p:nvSpPr>
        <p:spPr>
          <a:xfrm>
            <a:off x="8653333" y="1426410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Samples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439EB-E0E4-6D0F-8AB3-595719D25FDB}"/>
              </a:ext>
            </a:extLst>
          </p:cNvPr>
          <p:cNvSpPr/>
          <p:nvPr/>
        </p:nvSpPr>
        <p:spPr>
          <a:xfrm>
            <a:off x="528589" y="5732457"/>
            <a:ext cx="11219293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Index: Hz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* sec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17100E-EA69-886C-8F5C-2A7546AAC22E}"/>
              </a:ext>
            </a:extLst>
          </p:cNvPr>
          <p:cNvSpPr/>
          <p:nvPr/>
        </p:nvSpPr>
        <p:spPr>
          <a:xfrm>
            <a:off x="528590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EE44E6-7EAC-B913-F0AA-C49B994238B6}"/>
              </a:ext>
            </a:extLst>
          </p:cNvPr>
          <p:cNvSpPr/>
          <p:nvPr/>
        </p:nvSpPr>
        <p:spPr>
          <a:xfrm>
            <a:off x="1096116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1729D9-CB8F-E552-3D83-BE2061FD753B}"/>
              </a:ext>
            </a:extLst>
          </p:cNvPr>
          <p:cNvSpPr/>
          <p:nvPr/>
        </p:nvSpPr>
        <p:spPr>
          <a:xfrm>
            <a:off x="1663642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B61273-C31C-6E59-1075-DD37154AF837}"/>
              </a:ext>
            </a:extLst>
          </p:cNvPr>
          <p:cNvSpPr/>
          <p:nvPr/>
        </p:nvSpPr>
        <p:spPr>
          <a:xfrm>
            <a:off x="2231168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FC83D4-A931-9EA8-EADD-F0C164411497}"/>
              </a:ext>
            </a:extLst>
          </p:cNvPr>
          <p:cNvSpPr/>
          <p:nvPr/>
        </p:nvSpPr>
        <p:spPr>
          <a:xfrm>
            <a:off x="2798694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FC0791-A3FD-B724-D3D3-4E0E18D37ED7}"/>
              </a:ext>
            </a:extLst>
          </p:cNvPr>
          <p:cNvSpPr/>
          <p:nvPr/>
        </p:nvSpPr>
        <p:spPr>
          <a:xfrm>
            <a:off x="3366220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25B474-05AF-F081-64D5-353C2FB92973}"/>
              </a:ext>
            </a:extLst>
          </p:cNvPr>
          <p:cNvSpPr/>
          <p:nvPr/>
        </p:nvSpPr>
        <p:spPr>
          <a:xfrm>
            <a:off x="3933746" y="2765638"/>
            <a:ext cx="7814136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Amplitude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1C70B9-E26D-7469-846E-2B332878D6E9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각각의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mp3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파일은 </a:t>
            </a:r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pydub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라이브러리를 이용하여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차원 배열 형태로 추출한 뒤 </a:t>
            </a:r>
            <a:r>
              <a:rPr lang="en-US" altLang="ko-KR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numpy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형태로 변환하여 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samples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로 저장하였습니다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4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06696-4EF5-33CA-0F49-3EBE0F60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16FB431-4FA9-299E-7EEF-BA0B4CE8D01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Preprocessing: Export</a:t>
            </a:r>
            <a:r>
              <a:rPr lang="ko-KR" altLang="en-US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Raw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D4B214-F097-C84D-120B-CE6EB6168BA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732CC-255D-74FD-C524-E5B36160AB98}"/>
              </a:ext>
            </a:extLst>
          </p:cNvPr>
          <p:cNvSpPr/>
          <p:nvPr/>
        </p:nvSpPr>
        <p:spPr>
          <a:xfrm>
            <a:off x="10837718" y="118061"/>
            <a:ext cx="1267929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14E583"/>
                </a:solidFill>
              </a:rPr>
              <a:t>Artificial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Intelligence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FE993F-AA78-B14B-7808-032002169996}"/>
              </a:ext>
            </a:extLst>
          </p:cNvPr>
          <p:cNvSpPr/>
          <p:nvPr/>
        </p:nvSpPr>
        <p:spPr>
          <a:xfrm>
            <a:off x="1455051" y="1461904"/>
            <a:ext cx="175522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.mp3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E4948A4-A117-4BB1-EE27-556296F4E8BA}"/>
              </a:ext>
            </a:extLst>
          </p:cNvPr>
          <p:cNvCxnSpPr>
            <a:cxnSpLocks/>
          </p:cNvCxnSpPr>
          <p:nvPr/>
        </p:nvCxnSpPr>
        <p:spPr>
          <a:xfrm>
            <a:off x="3586031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A38EC4-C6F1-024D-45CC-686D6035CE84}"/>
              </a:ext>
            </a:extLst>
          </p:cNvPr>
          <p:cNvSpPr/>
          <p:nvPr/>
        </p:nvSpPr>
        <p:spPr>
          <a:xfrm>
            <a:off x="3660499" y="1612203"/>
            <a:ext cx="649383" cy="340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pydub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AF6E80-105A-45A6-337F-D6239D960C42}"/>
              </a:ext>
            </a:extLst>
          </p:cNvPr>
          <p:cNvSpPr/>
          <p:nvPr/>
        </p:nvSpPr>
        <p:spPr>
          <a:xfrm>
            <a:off x="4865797" y="1461904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array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01B3EC-F85F-CFAD-91AB-4E299C52CDF7}"/>
              </a:ext>
            </a:extLst>
          </p:cNvPr>
          <p:cNvCxnSpPr>
            <a:cxnSpLocks/>
          </p:cNvCxnSpPr>
          <p:nvPr/>
        </p:nvCxnSpPr>
        <p:spPr>
          <a:xfrm>
            <a:off x="7267877" y="1952371"/>
            <a:ext cx="90400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D18D75-B471-6939-D4AA-602F1E13C1D1}"/>
              </a:ext>
            </a:extLst>
          </p:cNvPr>
          <p:cNvSpPr/>
          <p:nvPr/>
        </p:nvSpPr>
        <p:spPr>
          <a:xfrm>
            <a:off x="7267877" y="1612203"/>
            <a:ext cx="829541" cy="340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numpy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F92343-44D6-1AA3-DB78-76A89275E9EB}"/>
              </a:ext>
            </a:extLst>
          </p:cNvPr>
          <p:cNvSpPr/>
          <p:nvPr/>
        </p:nvSpPr>
        <p:spPr>
          <a:xfrm>
            <a:off x="8653333" y="1426410"/>
            <a:ext cx="1920633" cy="9809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1D Samples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C415BB-9E69-2B38-95D8-62927558AE3D}"/>
              </a:ext>
            </a:extLst>
          </p:cNvPr>
          <p:cNvSpPr/>
          <p:nvPr/>
        </p:nvSpPr>
        <p:spPr>
          <a:xfrm>
            <a:off x="528589" y="5732457"/>
            <a:ext cx="11219293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Index: Hz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* sec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EF1B09-768D-203D-55B7-544EBE7F7BF8}"/>
              </a:ext>
            </a:extLst>
          </p:cNvPr>
          <p:cNvSpPr/>
          <p:nvPr/>
        </p:nvSpPr>
        <p:spPr>
          <a:xfrm>
            <a:off x="528590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05B94-4F05-7270-7A99-97272E14EE65}"/>
              </a:ext>
            </a:extLst>
          </p:cNvPr>
          <p:cNvSpPr/>
          <p:nvPr/>
        </p:nvSpPr>
        <p:spPr>
          <a:xfrm>
            <a:off x="1096116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F14E1-F030-C4DC-2828-3DD3FEA325C8}"/>
              </a:ext>
            </a:extLst>
          </p:cNvPr>
          <p:cNvSpPr/>
          <p:nvPr/>
        </p:nvSpPr>
        <p:spPr>
          <a:xfrm>
            <a:off x="1663642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044F96-0FE6-E782-3B77-6E09050C6942}"/>
              </a:ext>
            </a:extLst>
          </p:cNvPr>
          <p:cNvSpPr/>
          <p:nvPr/>
        </p:nvSpPr>
        <p:spPr>
          <a:xfrm>
            <a:off x="2231168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A20A6E-0150-F278-0EC6-60C45325DF9E}"/>
              </a:ext>
            </a:extLst>
          </p:cNvPr>
          <p:cNvSpPr/>
          <p:nvPr/>
        </p:nvSpPr>
        <p:spPr>
          <a:xfrm>
            <a:off x="2798694" y="2765639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D684B-94D4-5A8B-80C1-5C0C1156A189}"/>
              </a:ext>
            </a:extLst>
          </p:cNvPr>
          <p:cNvSpPr/>
          <p:nvPr/>
        </p:nvSpPr>
        <p:spPr>
          <a:xfrm>
            <a:off x="3366220" y="2765638"/>
            <a:ext cx="436298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1D999B-4A6E-C430-555F-DAA314D0D895}"/>
              </a:ext>
            </a:extLst>
          </p:cNvPr>
          <p:cNvSpPr/>
          <p:nvPr/>
        </p:nvSpPr>
        <p:spPr>
          <a:xfrm>
            <a:off x="3933746" y="2765638"/>
            <a:ext cx="7814136" cy="28626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Amplitude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E2F7BC-AD22-8E07-73CC-6EAFA4154515}"/>
              </a:ext>
            </a:extLst>
          </p:cNvPr>
          <p:cNvSpPr/>
          <p:nvPr/>
        </p:nvSpPr>
        <p:spPr>
          <a:xfrm>
            <a:off x="0" y="5602755"/>
            <a:ext cx="12192000" cy="12395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하단을 보면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, samples 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인덱스 개수는 음원 파일의 샘플링 </a:t>
            </a:r>
            <a:r>
              <a:rPr lang="ko-KR" altLang="en-US" sz="2400" dirty="0" err="1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레이트와</a:t>
            </a:r>
            <a:r>
              <a:rPr lang="ko-KR" altLang="en-US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 길이로 구성됩니다</a:t>
            </a:r>
            <a:r>
              <a:rPr lang="en-US" altLang="ko-KR" sz="2400" dirty="0">
                <a:solidFill>
                  <a:schemeClr val="bg1"/>
                </a:solidFill>
                <a:effectLst>
                  <a:innerShdw blurRad="63500" dist="50800" dir="13500000">
                    <a:schemeClr val="bg1">
                      <a:lumMod val="50000"/>
                      <a:alpha val="50000"/>
                    </a:schemeClr>
                  </a:inn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78415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1513</ep:Words>
  <ep:PresentationFormat>와이드스크린</ep:PresentationFormat>
  <ep:Paragraphs>641</ep:Paragraphs>
  <ep:Slides>58</ep:Slides>
  <ep:Notes>58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Office 테마</vt:lpstr>
      <vt:lpstr>관련 데이터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2025-03-12T02:25:46.000</dcterms:created>
  <dc:creator>김규택</dc:creator>
  <cp:lastModifiedBy>user</cp:lastModifiedBy>
  <dcterms:modified xsi:type="dcterms:W3CDTF">2025-07-04T04:15:22.289</dcterms:modified>
  <cp:revision>334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